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8"/>
  </p:notesMasterIdLst>
  <p:sldIdLst>
    <p:sldId id="256" r:id="rId5"/>
    <p:sldId id="302" r:id="rId6"/>
    <p:sldId id="334" r:id="rId7"/>
    <p:sldId id="340" r:id="rId8"/>
    <p:sldId id="345" r:id="rId9"/>
    <p:sldId id="333" r:id="rId10"/>
    <p:sldId id="307" r:id="rId11"/>
    <p:sldId id="344" r:id="rId12"/>
    <p:sldId id="351" r:id="rId13"/>
    <p:sldId id="335" r:id="rId14"/>
    <p:sldId id="348" r:id="rId15"/>
    <p:sldId id="349" r:id="rId16"/>
    <p:sldId id="304" r:id="rId17"/>
    <p:sldId id="346" r:id="rId18"/>
    <p:sldId id="305" r:id="rId19"/>
    <p:sldId id="336" r:id="rId20"/>
    <p:sldId id="316" r:id="rId21"/>
    <p:sldId id="268" r:id="rId22"/>
    <p:sldId id="339" r:id="rId23"/>
    <p:sldId id="338" r:id="rId24"/>
    <p:sldId id="350" r:id="rId25"/>
    <p:sldId id="353" r:id="rId26"/>
    <p:sldId id="324" r:id="rId27"/>
    <p:sldId id="352" r:id="rId28"/>
    <p:sldId id="347" r:id="rId29"/>
    <p:sldId id="322" r:id="rId30"/>
    <p:sldId id="325" r:id="rId31"/>
    <p:sldId id="326" r:id="rId32"/>
    <p:sldId id="328" r:id="rId33"/>
    <p:sldId id="327" r:id="rId34"/>
    <p:sldId id="329" r:id="rId35"/>
    <p:sldId id="343" r:id="rId36"/>
    <p:sldId id="278" r:id="rId37"/>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E1CE"/>
    <a:srgbClr val="D4A5D4"/>
    <a:srgbClr val="CC00CC"/>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58C267-5311-FE04-5676-442664CECFFF}" v="385" dt="2023-05-23T10:20:44.156"/>
    <p1510:client id="{6772CF17-E28F-46F8-9AAC-D06ADF16C5E0}" v="278" dt="2022-06-13T15:18:03.634"/>
    <p1510:client id="{AA34D480-3137-46FD-B3BD-EB593A69FEAA}" v="8" dt="2023-05-23T07:40:54.7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hite" userId="S::lywhite@prioryacademies.co.uk::26e6f50e-3580-48ea-ba97-70735498425d" providerId="AD" clId="Web-{2858C267-5311-FE04-5676-442664CECFFF}"/>
    <pc:docChg chg="addSld modSld">
      <pc:chgData name="Mrs L White" userId="S::lywhite@prioryacademies.co.uk::26e6f50e-3580-48ea-ba97-70735498425d" providerId="AD" clId="Web-{2858C267-5311-FE04-5676-442664CECFFF}" dt="2023-05-23T10:20:44.156" v="373" actId="20577"/>
      <pc:docMkLst>
        <pc:docMk/>
      </pc:docMkLst>
      <pc:sldChg chg="addSp delSp modSp">
        <pc:chgData name="Mrs L White" userId="S::lywhite@prioryacademies.co.uk::26e6f50e-3580-48ea-ba97-70735498425d" providerId="AD" clId="Web-{2858C267-5311-FE04-5676-442664CECFFF}" dt="2023-05-23T10:04:01.190" v="26" actId="1076"/>
        <pc:sldMkLst>
          <pc:docMk/>
          <pc:sldMk cId="4238652641" sldId="307"/>
        </pc:sldMkLst>
        <pc:spChg chg="add mod">
          <ac:chgData name="Mrs L White" userId="S::lywhite@prioryacademies.co.uk::26e6f50e-3580-48ea-ba97-70735498425d" providerId="AD" clId="Web-{2858C267-5311-FE04-5676-442664CECFFF}" dt="2023-05-23T10:03:29.188" v="20" actId="20577"/>
          <ac:spMkLst>
            <pc:docMk/>
            <pc:sldMk cId="4238652641" sldId="307"/>
            <ac:spMk id="2" creationId="{AA091302-4180-02B0-D0A7-1AB2B45236A2}"/>
          </ac:spMkLst>
        </pc:spChg>
        <pc:picChg chg="del">
          <ac:chgData name="Mrs L White" userId="S::lywhite@prioryacademies.co.uk::26e6f50e-3580-48ea-ba97-70735498425d" providerId="AD" clId="Web-{2858C267-5311-FE04-5676-442664CECFFF}" dt="2023-05-23T09:52:28.962" v="0"/>
          <ac:picMkLst>
            <pc:docMk/>
            <pc:sldMk cId="4238652641" sldId="307"/>
            <ac:picMk id="3" creationId="{00000000-0000-0000-0000-000000000000}"/>
          </ac:picMkLst>
        </pc:picChg>
        <pc:picChg chg="add mod">
          <ac:chgData name="Mrs L White" userId="S::lywhite@prioryacademies.co.uk::26e6f50e-3580-48ea-ba97-70735498425d" providerId="AD" clId="Web-{2858C267-5311-FE04-5676-442664CECFFF}" dt="2023-05-23T10:04:01.190" v="26" actId="1076"/>
          <ac:picMkLst>
            <pc:docMk/>
            <pc:sldMk cId="4238652641" sldId="307"/>
            <ac:picMk id="4" creationId="{02D951B4-4C3A-4CF3-32B9-EB7E48A992B8}"/>
          </ac:picMkLst>
        </pc:picChg>
      </pc:sldChg>
      <pc:sldChg chg="modSp">
        <pc:chgData name="Mrs L White" userId="S::lywhite@prioryacademies.co.uk::26e6f50e-3580-48ea-ba97-70735498425d" providerId="AD" clId="Web-{2858C267-5311-FE04-5676-442664CECFFF}" dt="2023-05-23T10:05:32.430" v="56" actId="20577"/>
        <pc:sldMkLst>
          <pc:docMk/>
          <pc:sldMk cId="2790394881" sldId="350"/>
        </pc:sldMkLst>
        <pc:spChg chg="mod">
          <ac:chgData name="Mrs L White" userId="S::lywhite@prioryacademies.co.uk::26e6f50e-3580-48ea-ba97-70735498425d" providerId="AD" clId="Web-{2858C267-5311-FE04-5676-442664CECFFF}" dt="2023-05-23T10:05:32.430" v="56" actId="20577"/>
          <ac:spMkLst>
            <pc:docMk/>
            <pc:sldMk cId="2790394881" sldId="350"/>
            <ac:spMk id="6" creationId="{00000000-0000-0000-0000-000000000000}"/>
          </ac:spMkLst>
        </pc:spChg>
      </pc:sldChg>
      <pc:sldChg chg="modSp new">
        <pc:chgData name="Mrs L White" userId="S::lywhite@prioryacademies.co.uk::26e6f50e-3580-48ea-ba97-70735498425d" providerId="AD" clId="Web-{2858C267-5311-FE04-5676-442664CECFFF}" dt="2023-05-23T10:20:44.156" v="373" actId="20577"/>
        <pc:sldMkLst>
          <pc:docMk/>
          <pc:sldMk cId="1275254117" sldId="353"/>
        </pc:sldMkLst>
        <pc:spChg chg="mod">
          <ac:chgData name="Mrs L White" userId="S::lywhite@prioryacademies.co.uk::26e6f50e-3580-48ea-ba97-70735498425d" providerId="AD" clId="Web-{2858C267-5311-FE04-5676-442664CECFFF}" dt="2023-05-23T10:19:53.371" v="367" actId="20577"/>
          <ac:spMkLst>
            <pc:docMk/>
            <pc:sldMk cId="1275254117" sldId="353"/>
            <ac:spMk id="2" creationId="{CF0B044B-C1E6-0878-A191-3CAE3E2BFF46}"/>
          </ac:spMkLst>
        </pc:spChg>
        <pc:spChg chg="mod">
          <ac:chgData name="Mrs L White" userId="S::lywhite@prioryacademies.co.uk::26e6f50e-3580-48ea-ba97-70735498425d" providerId="AD" clId="Web-{2858C267-5311-FE04-5676-442664CECFFF}" dt="2023-05-23T10:20:44.156" v="373" actId="20577"/>
          <ac:spMkLst>
            <pc:docMk/>
            <pc:sldMk cId="1275254117" sldId="353"/>
            <ac:spMk id="3" creationId="{89ACAD7D-1362-DE45-A030-381C27A121D2}"/>
          </ac:spMkLst>
        </pc:spChg>
      </pc:sldChg>
    </pc:docChg>
  </pc:docChgLst>
  <pc:docChgLst>
    <pc:chgData name="Miss E Harkins" userId="S::eharkins@prioryacademies.co.uk::1052bf7b-2f43-4fd1-a0e7-e29898164073" providerId="AD" clId="Web-{AA34D480-3137-46FD-B3BD-EB593A69FEAA}"/>
    <pc:docChg chg="modSld">
      <pc:chgData name="Miss E Harkins" userId="S::eharkins@prioryacademies.co.uk::1052bf7b-2f43-4fd1-a0e7-e29898164073" providerId="AD" clId="Web-{AA34D480-3137-46FD-B3BD-EB593A69FEAA}" dt="2023-05-23T07:40:54.675" v="4" actId="20577"/>
      <pc:docMkLst>
        <pc:docMk/>
      </pc:docMkLst>
      <pc:sldChg chg="modSp">
        <pc:chgData name="Miss E Harkins" userId="S::eharkins@prioryacademies.co.uk::1052bf7b-2f43-4fd1-a0e7-e29898164073" providerId="AD" clId="Web-{AA34D480-3137-46FD-B3BD-EB593A69FEAA}" dt="2023-05-23T07:39:59.267" v="1" actId="20577"/>
        <pc:sldMkLst>
          <pc:docMk/>
          <pc:sldMk cId="4150561541" sldId="348"/>
        </pc:sldMkLst>
        <pc:spChg chg="mod">
          <ac:chgData name="Miss E Harkins" userId="S::eharkins@prioryacademies.co.uk::1052bf7b-2f43-4fd1-a0e7-e29898164073" providerId="AD" clId="Web-{AA34D480-3137-46FD-B3BD-EB593A69FEAA}" dt="2023-05-23T07:39:59.267" v="1" actId="20577"/>
          <ac:spMkLst>
            <pc:docMk/>
            <pc:sldMk cId="4150561541" sldId="348"/>
            <ac:spMk id="5" creationId="{00000000-0000-0000-0000-000000000000}"/>
          </ac:spMkLst>
        </pc:spChg>
      </pc:sldChg>
      <pc:sldChg chg="modSp">
        <pc:chgData name="Miss E Harkins" userId="S::eharkins@prioryacademies.co.uk::1052bf7b-2f43-4fd1-a0e7-e29898164073" providerId="AD" clId="Web-{AA34D480-3137-46FD-B3BD-EB593A69FEAA}" dt="2023-05-23T07:40:54.675" v="4" actId="20577"/>
        <pc:sldMkLst>
          <pc:docMk/>
          <pc:sldMk cId="2119904059" sldId="349"/>
        </pc:sldMkLst>
        <pc:spChg chg="mod">
          <ac:chgData name="Miss E Harkins" userId="S::eharkins@prioryacademies.co.uk::1052bf7b-2f43-4fd1-a0e7-e29898164073" providerId="AD" clId="Web-{AA34D480-3137-46FD-B3BD-EB593A69FEAA}" dt="2023-05-23T07:40:54.675" v="4" actId="20577"/>
          <ac:spMkLst>
            <pc:docMk/>
            <pc:sldMk cId="2119904059" sldId="349"/>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DB9F1D-B996-4BA0-9039-613E6AF2E072}" type="datetimeFigureOut">
              <a:rPr lang="fr-FR" smtClean="0"/>
              <a:pPr/>
              <a:t>24/05/2023</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7CA053-64A5-468B-A4AC-F179676E72A7}" type="slidenum">
              <a:rPr lang="fr-CA" smtClean="0"/>
              <a:pPr/>
              <a:t>‹#›</a:t>
            </a:fld>
            <a:endParaRPr lang="fr-CA"/>
          </a:p>
        </p:txBody>
      </p:sp>
    </p:spTree>
    <p:extLst>
      <p:ext uri="{BB962C8B-B14F-4D97-AF65-F5344CB8AC3E}">
        <p14:creationId xmlns:p14="http://schemas.microsoft.com/office/powerpoint/2010/main" val="1227780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3</a:t>
            </a:fld>
            <a:endParaRPr lang="fr-CA"/>
          </a:p>
        </p:txBody>
      </p:sp>
    </p:spTree>
    <p:extLst>
      <p:ext uri="{BB962C8B-B14F-4D97-AF65-F5344CB8AC3E}">
        <p14:creationId xmlns:p14="http://schemas.microsoft.com/office/powerpoint/2010/main" val="946063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4</a:t>
            </a:fld>
            <a:endParaRPr lang="fr-CA"/>
          </a:p>
        </p:txBody>
      </p:sp>
    </p:spTree>
    <p:extLst>
      <p:ext uri="{BB962C8B-B14F-4D97-AF65-F5344CB8AC3E}">
        <p14:creationId xmlns:p14="http://schemas.microsoft.com/office/powerpoint/2010/main" val="1158936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6</a:t>
            </a:fld>
            <a:endParaRPr lang="fr-CA"/>
          </a:p>
        </p:txBody>
      </p:sp>
    </p:spTree>
    <p:extLst>
      <p:ext uri="{BB962C8B-B14F-4D97-AF65-F5344CB8AC3E}">
        <p14:creationId xmlns:p14="http://schemas.microsoft.com/office/powerpoint/2010/main" val="1646900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7</a:t>
            </a:fld>
            <a:endParaRPr lang="fr-CA"/>
          </a:p>
        </p:txBody>
      </p:sp>
    </p:spTree>
    <p:extLst>
      <p:ext uri="{BB962C8B-B14F-4D97-AF65-F5344CB8AC3E}">
        <p14:creationId xmlns:p14="http://schemas.microsoft.com/office/powerpoint/2010/main" val="546461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8</a:t>
            </a:fld>
            <a:endParaRPr lang="fr-CA"/>
          </a:p>
        </p:txBody>
      </p:sp>
    </p:spTree>
    <p:extLst>
      <p:ext uri="{BB962C8B-B14F-4D97-AF65-F5344CB8AC3E}">
        <p14:creationId xmlns:p14="http://schemas.microsoft.com/office/powerpoint/2010/main" val="87271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10</a:t>
            </a:fld>
            <a:endParaRPr lang="fr-CA"/>
          </a:p>
        </p:txBody>
      </p:sp>
    </p:spTree>
    <p:extLst>
      <p:ext uri="{BB962C8B-B14F-4D97-AF65-F5344CB8AC3E}">
        <p14:creationId xmlns:p14="http://schemas.microsoft.com/office/powerpoint/2010/main" val="725787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11</a:t>
            </a:fld>
            <a:endParaRPr lang="fr-CA"/>
          </a:p>
        </p:txBody>
      </p:sp>
    </p:spTree>
    <p:extLst>
      <p:ext uri="{BB962C8B-B14F-4D97-AF65-F5344CB8AC3E}">
        <p14:creationId xmlns:p14="http://schemas.microsoft.com/office/powerpoint/2010/main" val="1548221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12</a:t>
            </a:fld>
            <a:endParaRPr lang="fr-CA"/>
          </a:p>
        </p:txBody>
      </p:sp>
    </p:spTree>
    <p:extLst>
      <p:ext uri="{BB962C8B-B14F-4D97-AF65-F5344CB8AC3E}">
        <p14:creationId xmlns:p14="http://schemas.microsoft.com/office/powerpoint/2010/main" val="3347727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13</a:t>
            </a:fld>
            <a:endParaRPr lang="fr-CA"/>
          </a:p>
        </p:txBody>
      </p:sp>
    </p:spTree>
    <p:extLst>
      <p:ext uri="{BB962C8B-B14F-4D97-AF65-F5344CB8AC3E}">
        <p14:creationId xmlns:p14="http://schemas.microsoft.com/office/powerpoint/2010/main" val="546461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14</a:t>
            </a:fld>
            <a:endParaRPr lang="fr-CA"/>
          </a:p>
        </p:txBody>
      </p:sp>
    </p:spTree>
    <p:extLst>
      <p:ext uri="{BB962C8B-B14F-4D97-AF65-F5344CB8AC3E}">
        <p14:creationId xmlns:p14="http://schemas.microsoft.com/office/powerpoint/2010/main" val="2451673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15</a:t>
            </a:fld>
            <a:endParaRPr lang="fr-CA"/>
          </a:p>
        </p:txBody>
      </p:sp>
    </p:spTree>
    <p:extLst>
      <p:ext uri="{BB962C8B-B14F-4D97-AF65-F5344CB8AC3E}">
        <p14:creationId xmlns:p14="http://schemas.microsoft.com/office/powerpoint/2010/main" val="546461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16</a:t>
            </a:fld>
            <a:endParaRPr lang="fr-CA"/>
          </a:p>
        </p:txBody>
      </p:sp>
    </p:spTree>
    <p:extLst>
      <p:ext uri="{BB962C8B-B14F-4D97-AF65-F5344CB8AC3E}">
        <p14:creationId xmlns:p14="http://schemas.microsoft.com/office/powerpoint/2010/main" val="617257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17</a:t>
            </a:fld>
            <a:endParaRPr lang="fr-CA"/>
          </a:p>
        </p:txBody>
      </p:sp>
    </p:spTree>
    <p:extLst>
      <p:ext uri="{BB962C8B-B14F-4D97-AF65-F5344CB8AC3E}">
        <p14:creationId xmlns:p14="http://schemas.microsoft.com/office/powerpoint/2010/main" val="1360995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21</a:t>
            </a:fld>
            <a:endParaRPr lang="fr-CA"/>
          </a:p>
        </p:txBody>
      </p:sp>
    </p:spTree>
    <p:extLst>
      <p:ext uri="{BB962C8B-B14F-4D97-AF65-F5344CB8AC3E}">
        <p14:creationId xmlns:p14="http://schemas.microsoft.com/office/powerpoint/2010/main" val="8962398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23</a:t>
            </a:fld>
            <a:endParaRPr lang="fr-CA"/>
          </a:p>
        </p:txBody>
      </p:sp>
    </p:spTree>
    <p:extLst>
      <p:ext uri="{BB962C8B-B14F-4D97-AF65-F5344CB8AC3E}">
        <p14:creationId xmlns:p14="http://schemas.microsoft.com/office/powerpoint/2010/main" val="3918054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7CA053-64A5-468B-A4AC-F179676E72A7}" type="slidenum">
              <a:rPr lang="fr-CA" smtClean="0"/>
              <a:pPr/>
              <a:t>25</a:t>
            </a:fld>
            <a:endParaRPr lang="fr-CA"/>
          </a:p>
        </p:txBody>
      </p:sp>
    </p:spTree>
    <p:extLst>
      <p:ext uri="{BB962C8B-B14F-4D97-AF65-F5344CB8AC3E}">
        <p14:creationId xmlns:p14="http://schemas.microsoft.com/office/powerpoint/2010/main" val="3753507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0" y="0"/>
            <a:ext cx="9144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5" name="Rectangle 4"/>
          <p:cNvSpPr>
            <a:spLocks noChangeArrowheads="1"/>
          </p:cNvSpPr>
          <p:nvPr/>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6" name="Rectangle 5"/>
          <p:cNvSpPr>
            <a:spLocks noChangeArrowheads="1"/>
          </p:cNvSpPr>
          <p:nvPr/>
        </p:nvSpPr>
        <p:spPr bwMode="auto">
          <a:xfrm>
            <a:off x="0" y="3617913"/>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7" name="Picture 15" descr="Chalkboard3"/>
          <p:cNvPicPr>
            <a:picLocks noChangeAspect="1" noChangeArrowheads="1"/>
          </p:cNvPicPr>
          <p:nvPr/>
        </p:nvPicPr>
        <p:blipFill>
          <a:blip r:embed="rId2">
            <a:extLst>
              <a:ext uri="{28A0092B-C50C-407E-A947-70E740481C1C}">
                <a14:useLocalDpi xmlns:a14="http://schemas.microsoft.com/office/drawing/2010/main" val="0"/>
              </a:ext>
            </a:extLst>
          </a:blip>
          <a:srcRect t="2168"/>
          <a:stretch>
            <a:fillRect/>
          </a:stretch>
        </p:blipFill>
        <p:spPr bwMode="auto">
          <a:xfrm>
            <a:off x="1943100" y="0"/>
            <a:ext cx="5200650"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6" descr="CHAL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4221163"/>
            <a:ext cx="3024188"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Rectangle 7"/>
          <p:cNvSpPr>
            <a:spLocks noGrp="1" noChangeArrowheads="1"/>
          </p:cNvSpPr>
          <p:nvPr>
            <p:ph type="subTitle" idx="1"/>
          </p:nvPr>
        </p:nvSpPr>
        <p:spPr>
          <a:xfrm>
            <a:off x="2771775" y="3105150"/>
            <a:ext cx="3455988" cy="1152525"/>
          </a:xfrm>
        </p:spPr>
        <p:txBody>
          <a:bodyPr/>
          <a:lstStyle>
            <a:lvl1pPr marL="0" indent="0">
              <a:buFontTx/>
              <a:buNone/>
              <a:defRPr sz="2800"/>
            </a:lvl1pPr>
          </a:lstStyle>
          <a:p>
            <a:pPr lvl="0"/>
            <a:r>
              <a:rPr lang="en-US" noProof="0"/>
              <a:t>Click to edit Master subtitle style</a:t>
            </a:r>
            <a:endParaRPr lang="en-GB" noProof="0"/>
          </a:p>
        </p:txBody>
      </p:sp>
      <p:sp>
        <p:nvSpPr>
          <p:cNvPr id="4102" name="Rectangle 6"/>
          <p:cNvSpPr>
            <a:spLocks noGrp="1" noChangeArrowheads="1"/>
          </p:cNvSpPr>
          <p:nvPr>
            <p:ph type="ctrTitle"/>
          </p:nvPr>
        </p:nvSpPr>
        <p:spPr>
          <a:xfrm>
            <a:off x="2808288" y="620713"/>
            <a:ext cx="3384550" cy="2484437"/>
          </a:xfrm>
        </p:spPr>
        <p:txBody>
          <a:bodyPr/>
          <a:lstStyle>
            <a:lvl1pPr>
              <a:defRPr/>
            </a:lvl1pPr>
          </a:lstStyle>
          <a:p>
            <a:pPr lvl="0"/>
            <a:r>
              <a:rPr lang="en-US" noProof="0"/>
              <a:t>Click to edit Master title style</a:t>
            </a:r>
            <a:endParaRPr lang="en-GB" noProof="0"/>
          </a:p>
        </p:txBody>
      </p:sp>
      <p:sp>
        <p:nvSpPr>
          <p:cNvPr id="9" name="Rectangle 11"/>
          <p:cNvSpPr>
            <a:spLocks noGrp="1" noChangeArrowheads="1"/>
          </p:cNvSpPr>
          <p:nvPr>
            <p:ph type="dt" sz="half" idx="10"/>
          </p:nvPr>
        </p:nvSpPr>
        <p:spPr>
          <a:xfrm>
            <a:off x="457200" y="6605588"/>
            <a:ext cx="2133600" cy="279400"/>
          </a:xfrm>
        </p:spPr>
        <p:txBody>
          <a:bodyPr/>
          <a:lstStyle>
            <a:lvl1pPr>
              <a:defRPr/>
            </a:lvl1pPr>
          </a:lstStyle>
          <a:p>
            <a:pPr>
              <a:defRPr/>
            </a:pPr>
            <a:fld id="{8CCC5DAF-87E5-49F5-903F-B90EF21DC3E6}" type="datetimeFigureOut">
              <a:rPr lang="fr-FR" smtClean="0"/>
              <a:pPr>
                <a:defRPr/>
              </a:pPr>
              <a:t>24/05/2023</a:t>
            </a:fld>
            <a:endParaRPr lang="fr-CA"/>
          </a:p>
        </p:txBody>
      </p:sp>
      <p:sp>
        <p:nvSpPr>
          <p:cNvPr id="10" name="Rectangle 12"/>
          <p:cNvSpPr>
            <a:spLocks noGrp="1" noChangeArrowheads="1"/>
          </p:cNvSpPr>
          <p:nvPr>
            <p:ph type="ftr" sz="quarter" idx="11"/>
          </p:nvPr>
        </p:nvSpPr>
        <p:spPr>
          <a:xfrm>
            <a:off x="3124200" y="6605588"/>
            <a:ext cx="2895600" cy="279400"/>
          </a:xfrm>
        </p:spPr>
        <p:txBody>
          <a:bodyPr/>
          <a:lstStyle>
            <a:lvl1pPr>
              <a:defRPr/>
            </a:lvl1pPr>
          </a:lstStyle>
          <a:p>
            <a:pPr>
              <a:defRPr/>
            </a:pPr>
            <a:endParaRPr lang="fr-CA"/>
          </a:p>
        </p:txBody>
      </p:sp>
      <p:sp>
        <p:nvSpPr>
          <p:cNvPr id="11" name="Rectangle 13"/>
          <p:cNvSpPr>
            <a:spLocks noGrp="1" noChangeArrowheads="1"/>
          </p:cNvSpPr>
          <p:nvPr>
            <p:ph type="sldNum" sz="quarter" idx="12"/>
          </p:nvPr>
        </p:nvSpPr>
        <p:spPr>
          <a:xfrm>
            <a:off x="6553200" y="6605588"/>
            <a:ext cx="2133600" cy="279400"/>
          </a:xfrm>
        </p:spPr>
        <p:txBody>
          <a:bodyPr/>
          <a:lstStyle>
            <a:lvl1pPr>
              <a:defRPr smtClean="0"/>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2959197265"/>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649769109"/>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2784371381"/>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484313"/>
            <a:ext cx="4068763"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78363" y="1484313"/>
            <a:ext cx="4070350"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54207336"/>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8" name="Rectangle 5"/>
          <p:cNvSpPr>
            <a:spLocks noGrp="1" noChangeArrowheads="1"/>
          </p:cNvSpPr>
          <p:nvPr>
            <p:ph type="ftr" sz="quarter" idx="11"/>
          </p:nvPr>
        </p:nvSpPr>
        <p:spPr>
          <a:ln/>
        </p:spPr>
        <p:txBody>
          <a:bodyPr/>
          <a:lstStyle>
            <a:lvl1pPr>
              <a:defRPr/>
            </a:lvl1pPr>
          </a:lstStyle>
          <a:p>
            <a:pPr>
              <a:defRPr/>
            </a:pPr>
            <a:endParaRPr lang="fr-CA"/>
          </a:p>
        </p:txBody>
      </p:sp>
      <p:sp>
        <p:nvSpPr>
          <p:cNvPr id="9"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17643892"/>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4" name="Rectangle 5"/>
          <p:cNvSpPr>
            <a:spLocks noGrp="1" noChangeArrowheads="1"/>
          </p:cNvSpPr>
          <p:nvPr>
            <p:ph type="ftr" sz="quarter" idx="11"/>
          </p:nvPr>
        </p:nvSpPr>
        <p:spPr>
          <a:ln/>
        </p:spPr>
        <p:txBody>
          <a:bodyPr/>
          <a:lstStyle>
            <a:lvl1pPr>
              <a:defRPr/>
            </a:lvl1pPr>
          </a:lstStyle>
          <a:p>
            <a:pPr>
              <a:defRPr/>
            </a:pPr>
            <a:endParaRPr lang="fr-CA"/>
          </a:p>
        </p:txBody>
      </p:sp>
      <p:sp>
        <p:nvSpPr>
          <p:cNvPr id="5"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418884650"/>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3" name="Rectangle 5"/>
          <p:cNvSpPr>
            <a:spLocks noGrp="1" noChangeArrowheads="1"/>
          </p:cNvSpPr>
          <p:nvPr>
            <p:ph type="ftr" sz="quarter" idx="11"/>
          </p:nvPr>
        </p:nvSpPr>
        <p:spPr>
          <a:ln/>
        </p:spPr>
        <p:txBody>
          <a:bodyPr/>
          <a:lstStyle>
            <a:lvl1pPr>
              <a:defRPr/>
            </a:lvl1pPr>
          </a:lstStyle>
          <a:p>
            <a:pPr>
              <a:defRPr/>
            </a:pPr>
            <a:endParaRPr lang="fr-CA"/>
          </a:p>
        </p:txBody>
      </p:sp>
      <p:sp>
        <p:nvSpPr>
          <p:cNvPr id="4"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813517275"/>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247998086"/>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6" name="Rectangle 5"/>
          <p:cNvSpPr>
            <a:spLocks noGrp="1" noChangeArrowheads="1"/>
          </p:cNvSpPr>
          <p:nvPr>
            <p:ph type="ftr" sz="quarter" idx="11"/>
          </p:nvPr>
        </p:nvSpPr>
        <p:spPr>
          <a:ln/>
        </p:spPr>
        <p:txBody>
          <a:bodyPr/>
          <a:lstStyle>
            <a:lvl1pPr>
              <a:defRPr/>
            </a:lvl1pPr>
          </a:lstStyle>
          <a:p>
            <a:pPr>
              <a:defRPr/>
            </a:pPr>
            <a:endParaRPr lang="fr-CA"/>
          </a:p>
        </p:txBody>
      </p:sp>
      <p:sp>
        <p:nvSpPr>
          <p:cNvPr id="7"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1363605099"/>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342603372"/>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77025" y="260350"/>
            <a:ext cx="2071688" cy="58324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60350"/>
            <a:ext cx="6067425" cy="5832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012992537"/>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484313"/>
            <a:ext cx="8291513" cy="4608512"/>
          </a:xfrm>
        </p:spPr>
        <p:txBody>
          <a:bodyPr/>
          <a:lstStyle/>
          <a:p>
            <a:pPr lvl="0"/>
            <a:r>
              <a:rPr lang="en-US" noProof="0"/>
              <a:t>Click icon to add table</a:t>
            </a:r>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2992839562"/>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484313"/>
            <a:ext cx="8291513" cy="4608512"/>
          </a:xfrm>
        </p:spPr>
        <p:txBody>
          <a:bodyPr/>
          <a:lstStyle/>
          <a:p>
            <a:pPr lvl="0"/>
            <a:r>
              <a:rPr lang="en-US" noProof="0"/>
              <a:t>Click icon to add chart</a:t>
            </a:r>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fld id="{8CCC5DAF-87E5-49F5-903F-B90EF21DC3E6}" type="datetimeFigureOut">
              <a:rPr lang="fr-FR" smtClean="0"/>
              <a:pPr>
                <a:defRPr/>
              </a:pPr>
              <a:t>24/05/2023</a:t>
            </a:fld>
            <a:endParaRPr lang="fr-CA"/>
          </a:p>
        </p:txBody>
      </p:sp>
      <p:sp>
        <p:nvSpPr>
          <p:cNvPr id="5" name="Rectangle 5"/>
          <p:cNvSpPr>
            <a:spLocks noGrp="1" noChangeArrowheads="1"/>
          </p:cNvSpPr>
          <p:nvPr>
            <p:ph type="ftr" sz="quarter" idx="11"/>
          </p:nvPr>
        </p:nvSpPr>
        <p:spPr>
          <a:ln/>
        </p:spPr>
        <p:txBody>
          <a:bodyPr/>
          <a:lstStyle>
            <a:lvl1pPr>
              <a:defRPr/>
            </a:lvl1pPr>
          </a:lstStyle>
          <a:p>
            <a:pPr>
              <a:defRPr/>
            </a:pPr>
            <a:endParaRPr lang="fr-CA"/>
          </a:p>
        </p:txBody>
      </p:sp>
      <p:sp>
        <p:nvSpPr>
          <p:cNvPr id="6" name="Rectangle 6"/>
          <p:cNvSpPr>
            <a:spLocks noGrp="1" noChangeArrowheads="1"/>
          </p:cNvSpPr>
          <p:nvPr>
            <p:ph type="sldNum" sz="quarter" idx="12"/>
          </p:nvPr>
        </p:nvSpPr>
        <p:spPr>
          <a:ln/>
        </p:spPr>
        <p:txBody>
          <a:bodyPr/>
          <a:lstStyle>
            <a:lvl1pPr>
              <a:defRPr/>
            </a:lvl1pPr>
          </a:lstStyle>
          <a:p>
            <a:pPr>
              <a:defRPr/>
            </a:pPr>
            <a:fld id="{8298C9BD-93FD-4762-82A1-52C817A4AA67}" type="slidenum">
              <a:rPr lang="fr-CA" smtClean="0"/>
              <a:pPr>
                <a:defRPr/>
              </a:pPr>
              <a:t>‹#›</a:t>
            </a:fld>
            <a:endParaRPr lang="fr-CA"/>
          </a:p>
        </p:txBody>
      </p:sp>
    </p:spTree>
    <p:extLst>
      <p:ext uri="{BB962C8B-B14F-4D97-AF65-F5344CB8AC3E}">
        <p14:creationId xmlns:p14="http://schemas.microsoft.com/office/powerpoint/2010/main" val="3278374054"/>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3175" y="0"/>
            <a:ext cx="9144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27" name="Rectangle 9"/>
          <p:cNvSpPr>
            <a:spLocks noChangeArrowheads="1"/>
          </p:cNvSpPr>
          <p:nvPr/>
        </p:nvSpPr>
        <p:spPr bwMode="auto">
          <a:xfrm>
            <a:off x="0" y="6308725"/>
            <a:ext cx="9139238" cy="2778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28" name="Rectangle 10"/>
          <p:cNvSpPr>
            <a:spLocks noChangeArrowheads="1"/>
          </p:cNvSpPr>
          <p:nvPr/>
        </p:nvSpPr>
        <p:spPr bwMode="auto">
          <a:xfrm>
            <a:off x="-3175" y="1089025"/>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29" name="Rectangle 2"/>
          <p:cNvSpPr>
            <a:spLocks noGrp="1" noChangeArrowheads="1"/>
          </p:cNvSpPr>
          <p:nvPr>
            <p:ph type="title"/>
          </p:nvPr>
        </p:nvSpPr>
        <p:spPr bwMode="auto">
          <a:xfrm>
            <a:off x="457200" y="260350"/>
            <a:ext cx="8291513"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30" name="Rectangle 3"/>
          <p:cNvSpPr>
            <a:spLocks noGrp="1" noChangeArrowheads="1"/>
          </p:cNvSpPr>
          <p:nvPr>
            <p:ph type="body" idx="1"/>
          </p:nvPr>
        </p:nvSpPr>
        <p:spPr bwMode="auto">
          <a:xfrm>
            <a:off x="457200" y="1484313"/>
            <a:ext cx="8291513"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2" name="Rectangle 4"/>
          <p:cNvSpPr>
            <a:spLocks noGrp="1" noChangeArrowheads="1"/>
          </p:cNvSpPr>
          <p:nvPr>
            <p:ph type="dt" sz="half" idx="2"/>
          </p:nvPr>
        </p:nvSpPr>
        <p:spPr bwMode="auto">
          <a:xfrm>
            <a:off x="457200" y="6308725"/>
            <a:ext cx="2133600" cy="27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fld id="{8CCC5DAF-87E5-49F5-903F-B90EF21DC3E6}" type="datetimeFigureOut">
              <a:rPr lang="fr-FR" smtClean="0"/>
              <a:pPr>
                <a:defRPr/>
              </a:pPr>
              <a:t>24/05/2023</a:t>
            </a:fld>
            <a:endParaRPr lang="fr-CA"/>
          </a:p>
        </p:txBody>
      </p:sp>
      <p:sp>
        <p:nvSpPr>
          <p:cNvPr id="3" name="Rectangle 5"/>
          <p:cNvSpPr>
            <a:spLocks noGrp="1" noChangeArrowheads="1"/>
          </p:cNvSpPr>
          <p:nvPr>
            <p:ph type="ftr" sz="quarter" idx="3"/>
          </p:nvPr>
        </p:nvSpPr>
        <p:spPr bwMode="auto">
          <a:xfrm>
            <a:off x="3124200" y="6308725"/>
            <a:ext cx="2895600" cy="27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fr-CA"/>
          </a:p>
        </p:txBody>
      </p:sp>
      <p:sp>
        <p:nvSpPr>
          <p:cNvPr id="4" name="Rectangle 6"/>
          <p:cNvSpPr>
            <a:spLocks noGrp="1" noChangeArrowheads="1"/>
          </p:cNvSpPr>
          <p:nvPr>
            <p:ph type="sldNum" sz="quarter" idx="4"/>
          </p:nvPr>
        </p:nvSpPr>
        <p:spPr bwMode="auto">
          <a:xfrm>
            <a:off x="6553200" y="6308725"/>
            <a:ext cx="2133600" cy="27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8298C9BD-93FD-4762-82A1-52C817A4AA67}" type="slidenum">
              <a:rPr lang="fr-CA" smtClean="0"/>
              <a:pPr>
                <a:defRPr/>
              </a:pPr>
              <a:t>‹#›</a:t>
            </a:fld>
            <a:endParaRPr lang="fr-CA"/>
          </a:p>
        </p:txBody>
      </p:sp>
      <p:sp>
        <p:nvSpPr>
          <p:cNvPr id="1034" name="Rectangle 11"/>
          <p:cNvSpPr>
            <a:spLocks noChangeArrowheads="1"/>
          </p:cNvSpPr>
          <p:nvPr/>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035" name="Picture 12" descr="CHALKS"/>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15900" y="4689475"/>
            <a:ext cx="3024188"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4046552"/>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ransition>
    <p:wipe dir="r"/>
  </p:transition>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Arial" charset="0"/>
          <a:cs typeface="Arial" charset="0"/>
        </a:defRPr>
      </a:lvl2pPr>
      <a:lvl3pPr algn="l" rtl="0" eaLnBrk="1" fontAlgn="base" hangingPunct="1">
        <a:spcBef>
          <a:spcPct val="0"/>
        </a:spcBef>
        <a:spcAft>
          <a:spcPct val="0"/>
        </a:spcAft>
        <a:defRPr sz="4400">
          <a:solidFill>
            <a:schemeClr val="tx1"/>
          </a:solidFill>
          <a:latin typeface="Arial" charset="0"/>
          <a:cs typeface="Arial" charset="0"/>
        </a:defRPr>
      </a:lvl3pPr>
      <a:lvl4pPr algn="l" rtl="0" eaLnBrk="1" fontAlgn="base" hangingPunct="1">
        <a:spcBef>
          <a:spcPct val="0"/>
        </a:spcBef>
        <a:spcAft>
          <a:spcPct val="0"/>
        </a:spcAft>
        <a:defRPr sz="4400">
          <a:solidFill>
            <a:schemeClr val="tx1"/>
          </a:solidFill>
          <a:latin typeface="Arial" charset="0"/>
          <a:cs typeface="Arial" charset="0"/>
        </a:defRPr>
      </a:lvl4pPr>
      <a:lvl5pPr algn="l" rtl="0" eaLnBrk="1" fontAlgn="base" hangingPunct="1">
        <a:spcBef>
          <a:spcPct val="0"/>
        </a:spcBef>
        <a:spcAft>
          <a:spcPct val="0"/>
        </a:spcAft>
        <a:defRPr sz="4400">
          <a:solidFill>
            <a:schemeClr val="tx1"/>
          </a:solidFill>
          <a:latin typeface="Arial" charset="0"/>
          <a:cs typeface="Arial" charset="0"/>
        </a:defRPr>
      </a:lvl5pPr>
      <a:lvl6pPr marL="457200" algn="l" rtl="0" eaLnBrk="1" fontAlgn="base" hangingPunct="1">
        <a:spcBef>
          <a:spcPct val="0"/>
        </a:spcBef>
        <a:spcAft>
          <a:spcPct val="0"/>
        </a:spcAft>
        <a:defRPr sz="4400">
          <a:solidFill>
            <a:schemeClr val="tx1"/>
          </a:solidFill>
          <a:latin typeface="Arial" charset="0"/>
          <a:cs typeface="Arial" charset="0"/>
        </a:defRPr>
      </a:lvl6pPr>
      <a:lvl7pPr marL="914400" algn="l" rtl="0" eaLnBrk="1" fontAlgn="base" hangingPunct="1">
        <a:spcBef>
          <a:spcPct val="0"/>
        </a:spcBef>
        <a:spcAft>
          <a:spcPct val="0"/>
        </a:spcAft>
        <a:defRPr sz="4400">
          <a:solidFill>
            <a:schemeClr val="tx1"/>
          </a:solidFill>
          <a:latin typeface="Arial" charset="0"/>
          <a:cs typeface="Arial" charset="0"/>
        </a:defRPr>
      </a:lvl7pPr>
      <a:lvl8pPr marL="1371600" algn="l" rtl="0" eaLnBrk="1" fontAlgn="base" hangingPunct="1">
        <a:spcBef>
          <a:spcPct val="0"/>
        </a:spcBef>
        <a:spcAft>
          <a:spcPct val="0"/>
        </a:spcAft>
        <a:defRPr sz="4400">
          <a:solidFill>
            <a:schemeClr val="tx1"/>
          </a:solidFill>
          <a:latin typeface="Arial" charset="0"/>
          <a:cs typeface="Arial" charset="0"/>
        </a:defRPr>
      </a:lvl8pPr>
      <a:lvl9pPr marL="1828800" algn="l" rtl="0" eaLnBrk="1" fontAlgn="base" hangingPunct="1">
        <a:spcBef>
          <a:spcPct val="0"/>
        </a:spcBef>
        <a:spcAft>
          <a:spcPct val="0"/>
        </a:spcAft>
        <a:defRPr sz="4400">
          <a:solidFill>
            <a:schemeClr val="tx1"/>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627784" y="2564904"/>
            <a:ext cx="3704456" cy="1584176"/>
          </a:xfrm>
        </p:spPr>
        <p:txBody>
          <a:bodyPr rtlCol="0">
            <a:normAutofit fontScale="77500" lnSpcReduction="20000"/>
          </a:bodyPr>
          <a:lstStyle/>
          <a:p>
            <a:pPr algn="ctr" fontAlgn="auto">
              <a:spcAft>
                <a:spcPts val="0"/>
              </a:spcAft>
              <a:buFont typeface="Arial" pitchFamily="34" charset="0"/>
              <a:buNone/>
              <a:defRPr/>
            </a:pPr>
            <a:r>
              <a:rPr lang="fr-CA" sz="4400" b="1">
                <a:solidFill>
                  <a:schemeClr val="tx1">
                    <a:lumMod val="75000"/>
                    <a:lumOff val="25000"/>
                  </a:schemeClr>
                </a:solidFill>
                <a:latin typeface="Century Gothic" panose="020B0502020202020204" pitchFamily="34" charset="0"/>
              </a:rPr>
              <a:t>RECEPTION</a:t>
            </a:r>
          </a:p>
          <a:p>
            <a:pPr algn="ctr" fontAlgn="auto">
              <a:spcAft>
                <a:spcPts val="0"/>
              </a:spcAft>
              <a:buFont typeface="Arial" pitchFamily="34" charset="0"/>
              <a:buNone/>
              <a:defRPr/>
            </a:pPr>
            <a:r>
              <a:rPr lang="fr-CA" sz="4400" b="1">
                <a:solidFill>
                  <a:schemeClr val="tx1">
                    <a:lumMod val="75000"/>
                    <a:lumOff val="25000"/>
                  </a:schemeClr>
                </a:solidFill>
                <a:latin typeface="Century Gothic" panose="020B0502020202020204" pitchFamily="34" charset="0"/>
              </a:rPr>
              <a:t>New Starters</a:t>
            </a:r>
          </a:p>
          <a:p>
            <a:pPr algn="ctr" fontAlgn="auto">
              <a:spcAft>
                <a:spcPts val="0"/>
              </a:spcAft>
              <a:buFont typeface="Arial" pitchFamily="34" charset="0"/>
              <a:buNone/>
              <a:defRPr/>
            </a:pPr>
            <a:r>
              <a:rPr lang="fr-CA" sz="4400" b="1">
                <a:solidFill>
                  <a:schemeClr val="tx1">
                    <a:lumMod val="75000"/>
                    <a:lumOff val="25000"/>
                  </a:schemeClr>
                </a:solidFill>
                <a:latin typeface="Century Gothic" panose="020B0502020202020204" pitchFamily="34" charset="0"/>
              </a:rPr>
              <a:t> 2023-24</a:t>
            </a:r>
          </a:p>
        </p:txBody>
      </p:sp>
      <p:pic>
        <p:nvPicPr>
          <p:cNvPr id="2" name="Picture 1"/>
          <p:cNvPicPr>
            <a:picLocks noChangeAspect="1"/>
          </p:cNvPicPr>
          <p:nvPr/>
        </p:nvPicPr>
        <p:blipFill>
          <a:blip r:embed="rId2"/>
          <a:stretch>
            <a:fillRect/>
          </a:stretch>
        </p:blipFill>
        <p:spPr>
          <a:xfrm>
            <a:off x="2483768" y="548680"/>
            <a:ext cx="3992488" cy="1067035"/>
          </a:xfrm>
          <a:prstGeom prst="rect">
            <a:avLst/>
          </a:prstGeom>
        </p:spPr>
      </p:pic>
    </p:spTree>
  </p:cSld>
  <p:clrMapOvr>
    <a:masterClrMapping/>
  </p:clrMapOvr>
  <p:transition advTm="2265">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0" y="260648"/>
            <a:ext cx="9289032" cy="908720"/>
          </a:xfrm>
        </p:spPr>
        <p:txBody>
          <a:bodyPr/>
          <a:lstStyle/>
          <a:p>
            <a:pPr algn="ctr" eaLnBrk="1" hangingPunct="1"/>
            <a:r>
              <a:rPr lang="en-US" sz="3600" u="sng">
                <a:latin typeface="Century Gothic" panose="020B0502020202020204" pitchFamily="34" charset="0"/>
                <a:ea typeface="ＭＳ Ｐゴシック" charset="0"/>
              </a:rPr>
              <a:t>Welcome to </a:t>
            </a:r>
            <a:r>
              <a:rPr lang="en-US" sz="3600" u="sng" err="1">
                <a:latin typeface="Century Gothic" panose="020B0502020202020204" pitchFamily="34" charset="0"/>
                <a:ea typeface="ＭＳ Ｐゴシック" charset="0"/>
              </a:rPr>
              <a:t>Huntingtower</a:t>
            </a:r>
            <a:r>
              <a:rPr lang="en-US" sz="3600" u="sng">
                <a:latin typeface="Century Gothic" panose="020B0502020202020204" pitchFamily="34" charset="0"/>
                <a:ea typeface="ＭＳ Ｐゴシック" charset="0"/>
              </a:rPr>
              <a:t> Academy</a:t>
            </a:r>
          </a:p>
        </p:txBody>
      </p:sp>
      <p:pic>
        <p:nvPicPr>
          <p:cNvPr id="1027" name="Picture 3" descr="009"/>
          <p:cNvPicPr>
            <a:picLocks noChangeAspect="1" noChangeArrowheads="1"/>
          </p:cNvPicPr>
          <p:nvPr/>
        </p:nvPicPr>
        <p:blipFill>
          <a:blip r:embed="rId2">
            <a:lum bright="18000"/>
            <a:extLst>
              <a:ext uri="{28A0092B-C50C-407E-A947-70E740481C1C}">
                <a14:useLocalDpi xmlns:a14="http://schemas.microsoft.com/office/drawing/2010/main" val="0"/>
              </a:ext>
            </a:extLst>
          </a:blip>
          <a:srcRect t="360" b="17728"/>
          <a:stretch>
            <a:fillRect/>
          </a:stretch>
        </p:blipFill>
        <p:spPr bwMode="auto">
          <a:xfrm>
            <a:off x="1187624" y="1484784"/>
            <a:ext cx="6561686" cy="4032448"/>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704652497"/>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555776" y="188640"/>
            <a:ext cx="4320480" cy="864096"/>
          </a:xfrm>
        </p:spPr>
        <p:txBody>
          <a:bodyPr/>
          <a:lstStyle/>
          <a:p>
            <a:r>
              <a:rPr lang="en-US" sz="4000" u="sng">
                <a:latin typeface="Century Gothic" panose="020B0502020202020204" pitchFamily="34" charset="0"/>
              </a:rPr>
              <a:t>Important Dates  </a:t>
            </a:r>
          </a:p>
        </p:txBody>
      </p:sp>
      <p:sp>
        <p:nvSpPr>
          <p:cNvPr id="5" name="Content Placeholder 2"/>
          <p:cNvSpPr>
            <a:spLocks noGrp="1"/>
          </p:cNvSpPr>
          <p:nvPr>
            <p:ph idx="1"/>
          </p:nvPr>
        </p:nvSpPr>
        <p:spPr>
          <a:xfrm>
            <a:off x="259757" y="764704"/>
            <a:ext cx="8579296" cy="5256584"/>
          </a:xfrm>
        </p:spPr>
        <p:txBody>
          <a:bodyPr/>
          <a:lstStyle/>
          <a:p>
            <a:pPr marL="0" indent="0" algn="ctr">
              <a:buNone/>
            </a:pPr>
            <a:endParaRPr lang="en-US"/>
          </a:p>
          <a:p>
            <a:r>
              <a:rPr lang="en-US" sz="2400">
                <a:latin typeface="Century Gothic" panose="020B0502020202020204" pitchFamily="34" charset="0"/>
              </a:rPr>
              <a:t>Over the next few slides, there will be information to highlight key dates.</a:t>
            </a:r>
          </a:p>
          <a:p>
            <a:pPr marL="0" indent="0">
              <a:buNone/>
            </a:pPr>
            <a:endParaRPr lang="en-US" sz="2400">
              <a:latin typeface="Century Gothic" panose="020B0502020202020204" pitchFamily="34" charset="0"/>
            </a:endParaRPr>
          </a:p>
          <a:p>
            <a:r>
              <a:rPr lang="en-US" sz="2400">
                <a:latin typeface="Century Gothic" panose="020B0502020202020204" pitchFamily="34" charset="0"/>
              </a:rPr>
              <a:t>We will also be requesting necessary paperwork to ensure everything is in place ready for children starting in September. </a:t>
            </a:r>
          </a:p>
        </p:txBody>
      </p:sp>
      <p:pic>
        <p:nvPicPr>
          <p:cNvPr id="2" name="Picture 1"/>
          <p:cNvPicPr>
            <a:picLocks noChangeAspect="1"/>
          </p:cNvPicPr>
          <p:nvPr/>
        </p:nvPicPr>
        <p:blipFill>
          <a:blip r:embed="rId3"/>
          <a:stretch>
            <a:fillRect/>
          </a:stretch>
        </p:blipFill>
        <p:spPr>
          <a:xfrm>
            <a:off x="4527133" y="3501008"/>
            <a:ext cx="2733675" cy="2828925"/>
          </a:xfrm>
          <a:prstGeom prst="rect">
            <a:avLst/>
          </a:prstGeom>
        </p:spPr>
      </p:pic>
    </p:spTree>
    <p:extLst>
      <p:ext uri="{BB962C8B-B14F-4D97-AF65-F5344CB8AC3E}">
        <p14:creationId xmlns:p14="http://schemas.microsoft.com/office/powerpoint/2010/main" val="382395736"/>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6443"/>
            <a:ext cx="8229600" cy="1143000"/>
          </a:xfrm>
        </p:spPr>
        <p:txBody>
          <a:bodyPr/>
          <a:lstStyle/>
          <a:p>
            <a:pPr algn="ctr"/>
            <a:r>
              <a:rPr lang="en-US" sz="4000" u="sng">
                <a:latin typeface="Century Gothic" panose="020B0502020202020204" pitchFamily="34" charset="0"/>
              </a:rPr>
              <a:t>Academy Taster Session</a:t>
            </a:r>
          </a:p>
        </p:txBody>
      </p:sp>
      <p:sp>
        <p:nvSpPr>
          <p:cNvPr id="5" name="Content Placeholder 2"/>
          <p:cNvSpPr>
            <a:spLocks noGrp="1"/>
          </p:cNvSpPr>
          <p:nvPr>
            <p:ph idx="1"/>
          </p:nvPr>
        </p:nvSpPr>
        <p:spPr>
          <a:xfrm>
            <a:off x="457200" y="1268760"/>
            <a:ext cx="8579296" cy="5256584"/>
          </a:xfrm>
        </p:spPr>
        <p:txBody>
          <a:bodyPr/>
          <a:lstStyle/>
          <a:p>
            <a:r>
              <a:rPr lang="en-US" sz="2400">
                <a:latin typeface="Century Gothic" panose="020B0502020202020204" pitchFamily="34" charset="0"/>
              </a:rPr>
              <a:t>We are excited to announce that your child is invited to attend a half-day taster session on </a:t>
            </a:r>
          </a:p>
          <a:p>
            <a:pPr marL="0" indent="0">
              <a:buNone/>
            </a:pPr>
            <a:r>
              <a:rPr lang="en-US" sz="2400">
                <a:solidFill>
                  <a:srgbClr val="0070C0"/>
                </a:solidFill>
                <a:latin typeface="Century Gothic" panose="020B0502020202020204" pitchFamily="34" charset="0"/>
              </a:rPr>
              <a:t>    </a:t>
            </a:r>
            <a:r>
              <a:rPr lang="en-US" sz="2400" b="1" u="sng">
                <a:solidFill>
                  <a:srgbClr val="9900CC"/>
                </a:solidFill>
                <a:latin typeface="Century Gothic" panose="020B0502020202020204" pitchFamily="34" charset="0"/>
              </a:rPr>
              <a:t>Tuesday 4</a:t>
            </a:r>
            <a:r>
              <a:rPr lang="en-US" sz="2400" b="1" u="sng" baseline="30000">
                <a:solidFill>
                  <a:srgbClr val="9900CC"/>
                </a:solidFill>
                <a:latin typeface="Century Gothic" panose="020B0502020202020204" pitchFamily="34" charset="0"/>
              </a:rPr>
              <a:t>th</a:t>
            </a:r>
            <a:r>
              <a:rPr lang="en-US" sz="2400" b="1" u="sng">
                <a:solidFill>
                  <a:srgbClr val="9900CC"/>
                </a:solidFill>
                <a:latin typeface="Century Gothic" panose="020B0502020202020204" pitchFamily="34" charset="0"/>
              </a:rPr>
              <a:t> July 2023</a:t>
            </a:r>
            <a:r>
              <a:rPr lang="en-US" sz="2400" b="1">
                <a:latin typeface="Century Gothic" panose="020B0502020202020204" pitchFamily="34" charset="0"/>
              </a:rPr>
              <a:t>.</a:t>
            </a:r>
          </a:p>
          <a:p>
            <a:r>
              <a:rPr lang="en-US" sz="2400">
                <a:latin typeface="Century Gothic" panose="020B0502020202020204" pitchFamily="34" charset="0"/>
              </a:rPr>
              <a:t>This will be a morning or an afternoon visit.</a:t>
            </a:r>
          </a:p>
          <a:p>
            <a:pPr marL="0" indent="0">
              <a:buNone/>
            </a:pPr>
            <a:endParaRPr lang="en-US" sz="2400">
              <a:latin typeface="Century Gothic" panose="020B0502020202020204" pitchFamily="34" charset="0"/>
            </a:endParaRPr>
          </a:p>
          <a:p>
            <a:r>
              <a:rPr lang="en-US" sz="2400" b="1">
                <a:solidFill>
                  <a:srgbClr val="9900CC"/>
                </a:solidFill>
                <a:latin typeface="Century Gothic"/>
              </a:rPr>
              <a:t>Morning: 9.15- 11.30am     Afternoon: 12.30-2.45pm</a:t>
            </a:r>
          </a:p>
          <a:p>
            <a:endParaRPr lang="en-US" sz="2400">
              <a:latin typeface="Century Gothic" panose="020B0502020202020204" pitchFamily="34" charset="0"/>
            </a:endParaRPr>
          </a:p>
          <a:p>
            <a:r>
              <a:rPr lang="en-US" sz="2400">
                <a:latin typeface="Century Gothic" panose="020B0502020202020204" pitchFamily="34" charset="0"/>
              </a:rPr>
              <a:t>You will receive an email to inform you of which session your child will be attending. </a:t>
            </a:r>
          </a:p>
          <a:p>
            <a:endParaRPr lang="en-US" sz="2400">
              <a:latin typeface="Century Gothic" panose="020B0502020202020204" pitchFamily="34" charset="0"/>
            </a:endParaRPr>
          </a:p>
          <a:p>
            <a:r>
              <a:rPr lang="en-US" sz="2400">
                <a:latin typeface="Century Gothic" panose="020B0502020202020204" pitchFamily="34" charset="0"/>
              </a:rPr>
              <a:t>Drop off and pick up will be via the main office. </a:t>
            </a:r>
          </a:p>
          <a:p>
            <a:pPr marL="0" indent="0">
              <a:buNone/>
            </a:pPr>
            <a:endParaRPr lang="en-US" sz="2400">
              <a:latin typeface="Century Gothic" panose="020B0502020202020204" pitchFamily="34" charset="0"/>
            </a:endParaRPr>
          </a:p>
          <a:p>
            <a:endParaRPr lang="en-US" sz="2400">
              <a:latin typeface="Century Gothic" panose="020B0502020202020204" pitchFamily="34" charset="0"/>
            </a:endParaRPr>
          </a:p>
          <a:p>
            <a:endParaRPr lang="en-US" sz="2400">
              <a:latin typeface="Century Gothic" panose="020B0502020202020204" pitchFamily="34" charset="0"/>
            </a:endParaRPr>
          </a:p>
        </p:txBody>
      </p:sp>
    </p:spTree>
    <p:extLst>
      <p:ext uri="{BB962C8B-B14F-4D97-AF65-F5344CB8AC3E}">
        <p14:creationId xmlns:p14="http://schemas.microsoft.com/office/powerpoint/2010/main" val="2494648624"/>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260648"/>
            <a:ext cx="6192688" cy="707886"/>
          </a:xfrm>
          <a:prstGeom prst="rect">
            <a:avLst/>
          </a:prstGeom>
          <a:noFill/>
        </p:spPr>
        <p:txBody>
          <a:bodyPr wrap="square" rtlCol="0">
            <a:spAutoFit/>
          </a:bodyPr>
          <a:lstStyle/>
          <a:p>
            <a:pPr algn="ctr"/>
            <a:r>
              <a:rPr lang="en-US" sz="4000" u="sng">
                <a:latin typeface="Century Gothic" panose="020B0502020202020204" pitchFamily="34" charset="0"/>
              </a:rPr>
              <a:t>Classes</a:t>
            </a:r>
            <a:endParaRPr lang="en-GB" sz="4000" u="sng">
              <a:latin typeface="Century Gothic" panose="020B0502020202020204" pitchFamily="34" charset="0"/>
            </a:endParaRPr>
          </a:p>
        </p:txBody>
      </p:sp>
      <p:sp>
        <p:nvSpPr>
          <p:cNvPr id="4" name="TextBox 3"/>
          <p:cNvSpPr txBox="1"/>
          <p:nvPr/>
        </p:nvSpPr>
        <p:spPr>
          <a:xfrm>
            <a:off x="683568" y="1340768"/>
            <a:ext cx="7956884" cy="3693319"/>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US" sz="2400">
                <a:latin typeface="Century Gothic"/>
                <a:cs typeface="Arial"/>
              </a:rPr>
              <a:t>On the taster visit, you and your child will find out which class they will be in.</a:t>
            </a:r>
          </a:p>
          <a:p>
            <a:pPr marL="342900" indent="-342900">
              <a:buFont typeface="Arial" panose="020B0604020202020204" pitchFamily="34" charset="0"/>
              <a:buChar char="•"/>
            </a:pPr>
            <a:endParaRPr lang="en-US" sz="2400">
              <a:latin typeface="Century Gothic" panose="020B0502020202020204" pitchFamily="34" charset="0"/>
            </a:endParaRPr>
          </a:p>
          <a:p>
            <a:pPr marL="285750" indent="-285750">
              <a:buFont typeface="Arial" panose="020B0604020202020204" pitchFamily="34" charset="0"/>
              <a:buChar char="•"/>
            </a:pPr>
            <a:r>
              <a:rPr lang="en-US" sz="2400">
                <a:latin typeface="Century Gothic" panose="020B0502020202020204" pitchFamily="34" charset="0"/>
              </a:rPr>
              <a:t>Our Early Years/Reception unit is made of two classes- Kangaroos and Koalas.</a:t>
            </a:r>
          </a:p>
          <a:p>
            <a:endParaRPr lang="en-US" sz="2400">
              <a:latin typeface="Century Gothic" panose="020B0502020202020204" pitchFamily="34" charset="0"/>
            </a:endParaRPr>
          </a:p>
          <a:p>
            <a:pPr marL="285750" indent="-285750">
              <a:buFont typeface="Arial" panose="020B0604020202020204" pitchFamily="34" charset="0"/>
              <a:buChar char="•"/>
            </a:pPr>
            <a:r>
              <a:rPr lang="en-US" sz="2400">
                <a:latin typeface="Century Gothic" panose="020B0502020202020204" pitchFamily="34" charset="0"/>
              </a:rPr>
              <a:t>The two classes remain separate during carpet time and combine during Continuous Provision and play times. </a:t>
            </a:r>
          </a:p>
          <a:p>
            <a:pPr marL="285750" indent="-285750">
              <a:buFont typeface="Arial" panose="020B0604020202020204" pitchFamily="34" charset="0"/>
              <a:buChar char="•"/>
            </a:pPr>
            <a:endParaRPr lang="en-GB"/>
          </a:p>
        </p:txBody>
      </p:sp>
      <p:pic>
        <p:nvPicPr>
          <p:cNvPr id="1026" name="irc_mi" descr="Image result for kangaroo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5002011"/>
            <a:ext cx="1440160" cy="1403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 name="Picture 5"/>
          <p:cNvPicPr>
            <a:picLocks noChangeAspect="1"/>
          </p:cNvPicPr>
          <p:nvPr/>
        </p:nvPicPr>
        <p:blipFill>
          <a:blip r:embed="rId3"/>
          <a:stretch>
            <a:fillRect/>
          </a:stretch>
        </p:blipFill>
        <p:spPr>
          <a:xfrm>
            <a:off x="6337722" y="5034087"/>
            <a:ext cx="1412571" cy="1371600"/>
          </a:xfrm>
          <a:prstGeom prst="rect">
            <a:avLst/>
          </a:prstGeom>
        </p:spPr>
      </p:pic>
    </p:spTree>
    <p:extLst>
      <p:ext uri="{BB962C8B-B14F-4D97-AF65-F5344CB8AC3E}">
        <p14:creationId xmlns:p14="http://schemas.microsoft.com/office/powerpoint/2010/main" val="2940460893"/>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15798" y="-51794"/>
            <a:ext cx="8229600" cy="1143000"/>
          </a:xfrm>
        </p:spPr>
        <p:txBody>
          <a:bodyPr/>
          <a:lstStyle/>
          <a:p>
            <a:pPr algn="ctr"/>
            <a:r>
              <a:rPr lang="en-US" sz="4000" u="sng">
                <a:latin typeface="Century Gothic" panose="020B0502020202020204" pitchFamily="34" charset="0"/>
              </a:rPr>
              <a:t>Home Visits</a:t>
            </a:r>
          </a:p>
        </p:txBody>
      </p:sp>
      <p:sp>
        <p:nvSpPr>
          <p:cNvPr id="5" name="Content Placeholder 2"/>
          <p:cNvSpPr>
            <a:spLocks noGrp="1"/>
          </p:cNvSpPr>
          <p:nvPr>
            <p:ph idx="1"/>
          </p:nvPr>
        </p:nvSpPr>
        <p:spPr>
          <a:xfrm>
            <a:off x="317703" y="1244392"/>
            <a:ext cx="8579296" cy="5256584"/>
          </a:xfrm>
        </p:spPr>
        <p:txBody>
          <a:bodyPr/>
          <a:lstStyle/>
          <a:p>
            <a:r>
              <a:rPr lang="en-US" sz="2400">
                <a:latin typeface="Century Gothic" panose="020B0502020202020204" pitchFamily="34" charset="0"/>
              </a:rPr>
              <a:t>Optional home visits will be available on </a:t>
            </a:r>
          </a:p>
          <a:p>
            <a:pPr marL="0" indent="0">
              <a:buNone/>
            </a:pPr>
            <a:r>
              <a:rPr lang="en-US" sz="2400">
                <a:latin typeface="Century Gothic"/>
              </a:rPr>
              <a:t>   </a:t>
            </a:r>
            <a:r>
              <a:rPr lang="en-US" sz="2400">
                <a:solidFill>
                  <a:srgbClr val="FFFFFF"/>
                </a:solidFill>
                <a:latin typeface="Century Gothic"/>
              </a:rPr>
              <a:t> </a:t>
            </a:r>
            <a:r>
              <a:rPr lang="en-US" sz="2400" b="1" u="sng">
                <a:solidFill>
                  <a:srgbClr val="9900CC"/>
                </a:solidFill>
                <a:latin typeface="Century Gothic"/>
              </a:rPr>
              <a:t>Monday 17th July or Tuesday 18th July</a:t>
            </a:r>
            <a:r>
              <a:rPr lang="en-US" sz="2400" b="1">
                <a:latin typeface="Century Gothic"/>
              </a:rPr>
              <a:t>. </a:t>
            </a:r>
            <a:endParaRPr lang="en-US" sz="2400" b="1">
              <a:latin typeface="Century Gothic" panose="020B0502020202020204" pitchFamily="34" charset="0"/>
            </a:endParaRPr>
          </a:p>
          <a:p>
            <a:pPr marL="0" indent="0">
              <a:buNone/>
            </a:pPr>
            <a:endParaRPr lang="en-US" sz="2400">
              <a:latin typeface="Century Gothic" panose="020B0502020202020204" pitchFamily="34" charset="0"/>
            </a:endParaRPr>
          </a:p>
          <a:p>
            <a:r>
              <a:rPr lang="en-US" sz="2400">
                <a:latin typeface="Century Gothic" panose="020B0502020202020204" pitchFamily="34" charset="0"/>
              </a:rPr>
              <a:t>This will provide another opportunity for us to meet your child and for you to ask any questions you may have. </a:t>
            </a:r>
          </a:p>
          <a:p>
            <a:endParaRPr lang="en-US" sz="2400">
              <a:latin typeface="Century Gothic" panose="020B0502020202020204" pitchFamily="34" charset="0"/>
            </a:endParaRPr>
          </a:p>
          <a:p>
            <a:r>
              <a:rPr lang="en-US" sz="2400">
                <a:latin typeface="Century Gothic" panose="020B0502020202020204" pitchFamily="34" charset="0"/>
              </a:rPr>
              <a:t>Please sign up tonight if you would like an appointment. </a:t>
            </a:r>
            <a:endParaRPr lang="en-US"/>
          </a:p>
        </p:txBody>
      </p:sp>
      <p:pic>
        <p:nvPicPr>
          <p:cNvPr id="3" name="Picture 2"/>
          <p:cNvPicPr>
            <a:picLocks noChangeAspect="1"/>
          </p:cNvPicPr>
          <p:nvPr/>
        </p:nvPicPr>
        <p:blipFill>
          <a:blip r:embed="rId3"/>
          <a:stretch>
            <a:fillRect/>
          </a:stretch>
        </p:blipFill>
        <p:spPr>
          <a:xfrm>
            <a:off x="5148064" y="4684949"/>
            <a:ext cx="2376264" cy="1731278"/>
          </a:xfrm>
          <a:prstGeom prst="rect">
            <a:avLst/>
          </a:prstGeom>
        </p:spPr>
      </p:pic>
    </p:spTree>
    <p:extLst>
      <p:ext uri="{BB962C8B-B14F-4D97-AF65-F5344CB8AC3E}">
        <p14:creationId xmlns:p14="http://schemas.microsoft.com/office/powerpoint/2010/main" val="3757499669"/>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6443"/>
            <a:ext cx="8229600" cy="1143000"/>
          </a:xfrm>
        </p:spPr>
        <p:txBody>
          <a:bodyPr/>
          <a:lstStyle/>
          <a:p>
            <a:pPr algn="ctr"/>
            <a:r>
              <a:rPr lang="en-US" sz="4000" u="sng">
                <a:latin typeface="Century Gothic" panose="020B0502020202020204" pitchFamily="34" charset="0"/>
              </a:rPr>
              <a:t>Admissions Form  </a:t>
            </a:r>
          </a:p>
        </p:txBody>
      </p:sp>
      <p:sp>
        <p:nvSpPr>
          <p:cNvPr id="5" name="Content Placeholder 2"/>
          <p:cNvSpPr>
            <a:spLocks noGrp="1"/>
          </p:cNvSpPr>
          <p:nvPr>
            <p:ph idx="1"/>
          </p:nvPr>
        </p:nvSpPr>
        <p:spPr>
          <a:xfrm>
            <a:off x="457200" y="1126557"/>
            <a:ext cx="8579296" cy="5256584"/>
          </a:xfrm>
        </p:spPr>
        <p:txBody>
          <a:bodyPr/>
          <a:lstStyle/>
          <a:p>
            <a:r>
              <a:rPr lang="en-US" sz="2400">
                <a:latin typeface="Century Gothic"/>
              </a:rPr>
              <a:t>You have an admissions form in your pack.  Please complete and return by no later than</a:t>
            </a:r>
            <a:r>
              <a:rPr lang="en-US" sz="2400" b="1" u="sng">
                <a:solidFill>
                  <a:srgbClr val="9900CC"/>
                </a:solidFill>
                <a:latin typeface="Century Gothic"/>
              </a:rPr>
              <a:t> Tuesday 4</a:t>
            </a:r>
            <a:r>
              <a:rPr lang="en-US" sz="2400" b="1" u="sng" baseline="30000">
                <a:solidFill>
                  <a:srgbClr val="9900CC"/>
                </a:solidFill>
                <a:latin typeface="Century Gothic"/>
              </a:rPr>
              <a:t>th </a:t>
            </a:r>
            <a:r>
              <a:rPr lang="en-US" sz="2400" b="1" u="sng">
                <a:solidFill>
                  <a:srgbClr val="9900CC"/>
                </a:solidFill>
                <a:latin typeface="Century Gothic"/>
              </a:rPr>
              <a:t>July </a:t>
            </a:r>
            <a:r>
              <a:rPr lang="en-US" sz="2400">
                <a:latin typeface="Century Gothic"/>
              </a:rPr>
              <a:t>(taster session date). </a:t>
            </a:r>
          </a:p>
          <a:p>
            <a:endParaRPr lang="en-US" u="sng">
              <a:solidFill>
                <a:srgbClr val="9900CC"/>
              </a:solidFill>
            </a:endParaRPr>
          </a:p>
          <a:p>
            <a:r>
              <a:rPr lang="en-US" sz="2400">
                <a:latin typeface="Century Gothic" panose="020B0502020202020204" pitchFamily="34" charset="0"/>
              </a:rPr>
              <a:t>This document is crucial as it will provide us with important details such as emergency contacts and medical information. </a:t>
            </a:r>
            <a:endParaRPr lang="en-US"/>
          </a:p>
        </p:txBody>
      </p:sp>
      <p:sp>
        <p:nvSpPr>
          <p:cNvPr id="2" name="TextBox 1">
            <a:extLst>
              <a:ext uri="{FF2B5EF4-FFF2-40B4-BE49-F238E27FC236}">
                <a16:creationId xmlns:a16="http://schemas.microsoft.com/office/drawing/2014/main" id="{AA091302-4180-02B0-D0A7-1AB2B45236A2}"/>
              </a:ext>
            </a:extLst>
          </p:cNvPr>
          <p:cNvSpPr txBox="1"/>
          <p:nvPr/>
        </p:nvSpPr>
        <p:spPr>
          <a:xfrm>
            <a:off x="5005233" y="4230943"/>
            <a:ext cx="216616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solidFill>
                <a:srgbClr val="3E424B"/>
              </a:solidFill>
              <a:latin typeface="open-sans"/>
            </a:endParaRPr>
          </a:p>
          <a:p>
            <a:endParaRPr lang="en-US">
              <a:solidFill>
                <a:srgbClr val="3E424B"/>
              </a:solidFill>
              <a:latin typeface="open-sans"/>
            </a:endParaRPr>
          </a:p>
          <a:p>
            <a:endParaRPr lang="en-US">
              <a:solidFill>
                <a:srgbClr val="3E424B"/>
              </a:solidFill>
              <a:latin typeface="open-sans"/>
            </a:endParaRPr>
          </a:p>
          <a:p>
            <a:endParaRPr lang="en-US">
              <a:solidFill>
                <a:srgbClr val="3E424B"/>
              </a:solidFill>
              <a:latin typeface="open-sans"/>
            </a:endParaRPr>
          </a:p>
          <a:p>
            <a:endParaRPr lang="en-US">
              <a:solidFill>
                <a:srgbClr val="3E424B"/>
              </a:solidFill>
              <a:latin typeface="open-sans"/>
            </a:endParaRPr>
          </a:p>
        </p:txBody>
      </p:sp>
      <p:pic>
        <p:nvPicPr>
          <p:cNvPr id="4" name="Picture 6" descr="Text&#10;&#10;Description automatically generated">
            <a:extLst>
              <a:ext uri="{FF2B5EF4-FFF2-40B4-BE49-F238E27FC236}">
                <a16:creationId xmlns:a16="http://schemas.microsoft.com/office/drawing/2014/main" id="{02D951B4-4C3A-4CF3-32B9-EB7E48A992B8}"/>
              </a:ext>
            </a:extLst>
          </p:cNvPr>
          <p:cNvPicPr>
            <a:picLocks noChangeAspect="1"/>
          </p:cNvPicPr>
          <p:nvPr/>
        </p:nvPicPr>
        <p:blipFill>
          <a:blip r:embed="rId3"/>
          <a:stretch>
            <a:fillRect/>
          </a:stretch>
        </p:blipFill>
        <p:spPr>
          <a:xfrm>
            <a:off x="5274393" y="3791389"/>
            <a:ext cx="1766119" cy="2621263"/>
          </a:xfrm>
          <a:prstGeom prst="rect">
            <a:avLst/>
          </a:prstGeom>
        </p:spPr>
      </p:pic>
    </p:spTree>
    <p:extLst>
      <p:ext uri="{BB962C8B-B14F-4D97-AF65-F5344CB8AC3E}">
        <p14:creationId xmlns:p14="http://schemas.microsoft.com/office/powerpoint/2010/main" val="4238652641"/>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6443"/>
            <a:ext cx="8229600" cy="1143000"/>
          </a:xfrm>
        </p:spPr>
        <p:txBody>
          <a:bodyPr/>
          <a:lstStyle/>
          <a:p>
            <a:pPr algn="ctr"/>
            <a:r>
              <a:rPr lang="en-US" sz="4000" u="sng">
                <a:latin typeface="Century Gothic" panose="020B0502020202020204" pitchFamily="34" charset="0"/>
              </a:rPr>
              <a:t>Permissions Consent Form  </a:t>
            </a:r>
          </a:p>
        </p:txBody>
      </p:sp>
      <p:sp>
        <p:nvSpPr>
          <p:cNvPr id="5" name="Content Placeholder 2"/>
          <p:cNvSpPr>
            <a:spLocks noGrp="1"/>
          </p:cNvSpPr>
          <p:nvPr>
            <p:ph idx="1"/>
          </p:nvPr>
        </p:nvSpPr>
        <p:spPr>
          <a:xfrm>
            <a:off x="282352" y="1268760"/>
            <a:ext cx="8579296" cy="5256584"/>
          </a:xfrm>
        </p:spPr>
        <p:txBody>
          <a:bodyPr/>
          <a:lstStyle/>
          <a:p>
            <a:r>
              <a:rPr lang="en-US" sz="2400">
                <a:latin typeface="Century Gothic" panose="020B0502020202020204" pitchFamily="34" charset="0"/>
              </a:rPr>
              <a:t>You also have a permissions consent form (for photographs, videos, food tasting, local walks </a:t>
            </a:r>
            <a:r>
              <a:rPr lang="en-US" sz="2400" err="1">
                <a:latin typeface="Century Gothic" panose="020B0502020202020204" pitchFamily="34" charset="0"/>
              </a:rPr>
              <a:t>etc</a:t>
            </a:r>
            <a:r>
              <a:rPr lang="en-US" sz="2400">
                <a:latin typeface="Century Gothic" panose="020B0502020202020204" pitchFamily="34" charset="0"/>
              </a:rPr>
              <a:t>)</a:t>
            </a:r>
          </a:p>
          <a:p>
            <a:r>
              <a:rPr lang="en-US" sz="2400">
                <a:latin typeface="Century Gothic"/>
              </a:rPr>
              <a:t> Again, please complete and return by no later than </a:t>
            </a:r>
            <a:r>
              <a:rPr lang="en-US" sz="2400" b="1" u="sng">
                <a:solidFill>
                  <a:srgbClr val="9900CC"/>
                </a:solidFill>
                <a:latin typeface="Century Gothic"/>
              </a:rPr>
              <a:t>Tuesday 4th July 2022 .</a:t>
            </a:r>
            <a:endParaRPr lang="en-US" sz="2400">
              <a:solidFill>
                <a:srgbClr val="FFFFFF"/>
              </a:solidFill>
              <a:latin typeface="Century Gothic" panose="020B0502020202020204" pitchFamily="34" charset="0"/>
            </a:endParaRPr>
          </a:p>
          <a:p>
            <a:endParaRPr lang="en-US" sz="2400" b="1" u="sng">
              <a:solidFill>
                <a:srgbClr val="0070C0"/>
              </a:solidFill>
              <a:latin typeface="Century Gothic" panose="020B0502020202020204" pitchFamily="34" charset="0"/>
            </a:endParaRPr>
          </a:p>
          <a:p>
            <a:endParaRPr lang="en-US" sz="2400" b="1" u="sng">
              <a:solidFill>
                <a:srgbClr val="0070C0"/>
              </a:solidFill>
              <a:latin typeface="Century Gothic" panose="020B0502020202020204" pitchFamily="34" charset="0"/>
            </a:endParaRPr>
          </a:p>
          <a:p>
            <a:endParaRPr lang="en-US" sz="2400" b="1" u="sng">
              <a:solidFill>
                <a:srgbClr val="0070C0"/>
              </a:solidFill>
              <a:latin typeface="Century Gothic" panose="020B0502020202020204" pitchFamily="34" charset="0"/>
            </a:endParaRPr>
          </a:p>
          <a:p>
            <a:endParaRPr lang="en-US" sz="2400" b="1" u="sng">
              <a:solidFill>
                <a:srgbClr val="0070C0"/>
              </a:solidFill>
              <a:latin typeface="Century Gothic" panose="020B0502020202020204" pitchFamily="34" charset="0"/>
            </a:endParaRPr>
          </a:p>
          <a:p>
            <a:endParaRPr lang="en-US"/>
          </a:p>
          <a:p>
            <a:pPr marL="0" indent="0" algn="ctr">
              <a:buNone/>
            </a:pPr>
            <a:endParaRPr lang="en-US">
              <a:solidFill>
                <a:srgbClr val="7030A0"/>
              </a:solidFill>
            </a:endParaRPr>
          </a:p>
        </p:txBody>
      </p:sp>
      <p:pic>
        <p:nvPicPr>
          <p:cNvPr id="2" name="Picture 1"/>
          <p:cNvPicPr>
            <a:picLocks noChangeAspect="1"/>
          </p:cNvPicPr>
          <p:nvPr/>
        </p:nvPicPr>
        <p:blipFill>
          <a:blip r:embed="rId3"/>
          <a:stretch>
            <a:fillRect/>
          </a:stretch>
        </p:blipFill>
        <p:spPr>
          <a:xfrm>
            <a:off x="3275856" y="3140968"/>
            <a:ext cx="4392488" cy="3119400"/>
          </a:xfrm>
          <a:prstGeom prst="rect">
            <a:avLst/>
          </a:prstGeom>
        </p:spPr>
      </p:pic>
    </p:spTree>
    <p:extLst>
      <p:ext uri="{BB962C8B-B14F-4D97-AF65-F5344CB8AC3E}">
        <p14:creationId xmlns:p14="http://schemas.microsoft.com/office/powerpoint/2010/main" val="3045820312"/>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5DF08-E6C8-1036-B940-D4AA69F682A1}"/>
              </a:ext>
            </a:extLst>
          </p:cNvPr>
          <p:cNvSpPr>
            <a:spLocks noGrp="1"/>
          </p:cNvSpPr>
          <p:nvPr>
            <p:ph type="title"/>
          </p:nvPr>
        </p:nvSpPr>
        <p:spPr/>
        <p:txBody>
          <a:bodyPr/>
          <a:lstStyle/>
          <a:p>
            <a:pPr algn="ctr"/>
            <a:r>
              <a:rPr lang="en-US" u="sng"/>
              <a:t>The Priory Contract</a:t>
            </a:r>
          </a:p>
        </p:txBody>
      </p:sp>
      <p:sp>
        <p:nvSpPr>
          <p:cNvPr id="3" name="Content Placeholder 2">
            <a:extLst>
              <a:ext uri="{FF2B5EF4-FFF2-40B4-BE49-F238E27FC236}">
                <a16:creationId xmlns:a16="http://schemas.microsoft.com/office/drawing/2014/main" id="{46BFC361-93EF-A55D-115C-6166DEB3247B}"/>
              </a:ext>
            </a:extLst>
          </p:cNvPr>
          <p:cNvSpPr>
            <a:spLocks noGrp="1"/>
          </p:cNvSpPr>
          <p:nvPr>
            <p:ph idx="1"/>
          </p:nvPr>
        </p:nvSpPr>
        <p:spPr/>
        <p:txBody>
          <a:bodyPr/>
          <a:lstStyle/>
          <a:p>
            <a:r>
              <a:rPr lang="en-US" sz="2400">
                <a:latin typeface="Century Gothic" panose="020B0502020202020204" pitchFamily="34" charset="0"/>
              </a:rPr>
              <a:t>All Priory Academies have a home-school contract.</a:t>
            </a:r>
          </a:p>
          <a:p>
            <a:endParaRPr lang="en-US" sz="2400">
              <a:latin typeface="Century Gothic" panose="020B0502020202020204" pitchFamily="34" charset="0"/>
            </a:endParaRPr>
          </a:p>
          <a:p>
            <a:r>
              <a:rPr lang="en-US" sz="2400">
                <a:latin typeface="Century Gothic" panose="020B0502020202020204" pitchFamily="34" charset="0"/>
              </a:rPr>
              <a:t>It is a list of the core values for pupils, staff, parents/</a:t>
            </a:r>
            <a:r>
              <a:rPr lang="en-US" sz="2400" err="1">
                <a:latin typeface="Century Gothic" panose="020B0502020202020204" pitchFamily="34" charset="0"/>
              </a:rPr>
              <a:t>carers</a:t>
            </a:r>
            <a:r>
              <a:rPr lang="en-US" sz="2400">
                <a:latin typeface="Century Gothic" panose="020B0502020202020204" pitchFamily="34" charset="0"/>
              </a:rPr>
              <a:t> and governors. </a:t>
            </a:r>
          </a:p>
          <a:p>
            <a:endParaRPr lang="en-US" sz="2400">
              <a:latin typeface="Century Gothic" panose="020B0502020202020204" pitchFamily="34" charset="0"/>
            </a:endParaRPr>
          </a:p>
          <a:p>
            <a:r>
              <a:rPr lang="en-US" sz="2400">
                <a:latin typeface="Century Gothic" panose="020B0502020202020204" pitchFamily="34" charset="0"/>
              </a:rPr>
              <a:t>Please read carefully, sign and return by         </a:t>
            </a:r>
            <a:r>
              <a:rPr lang="en-US" sz="2400" b="1" u="sng">
                <a:solidFill>
                  <a:srgbClr val="9900CC"/>
                </a:solidFill>
                <a:latin typeface="Century Gothic" panose="020B0502020202020204" pitchFamily="34" charset="0"/>
              </a:rPr>
              <a:t>Tuesday 4</a:t>
            </a:r>
            <a:r>
              <a:rPr lang="en-US" sz="2400" b="1" u="sng" baseline="30000">
                <a:solidFill>
                  <a:srgbClr val="9900CC"/>
                </a:solidFill>
                <a:latin typeface="Century Gothic" panose="020B0502020202020204" pitchFamily="34" charset="0"/>
              </a:rPr>
              <a:t>th</a:t>
            </a:r>
            <a:r>
              <a:rPr lang="en-US" sz="2400" b="1" u="sng">
                <a:solidFill>
                  <a:srgbClr val="9900CC"/>
                </a:solidFill>
                <a:latin typeface="Century Gothic" panose="020B0502020202020204" pitchFamily="34" charset="0"/>
              </a:rPr>
              <a:t> July.</a:t>
            </a:r>
          </a:p>
        </p:txBody>
      </p:sp>
    </p:spTree>
    <p:extLst>
      <p:ext uri="{BB962C8B-B14F-4D97-AF65-F5344CB8AC3E}">
        <p14:creationId xmlns:p14="http://schemas.microsoft.com/office/powerpoint/2010/main" val="1311625149"/>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6443"/>
            <a:ext cx="8229600" cy="1143000"/>
          </a:xfrm>
        </p:spPr>
        <p:txBody>
          <a:bodyPr/>
          <a:lstStyle/>
          <a:p>
            <a:pPr algn="ctr"/>
            <a:r>
              <a:rPr lang="en-US" sz="4000" u="sng">
                <a:latin typeface="Century Gothic" panose="020B0502020202020204" pitchFamily="34" charset="0"/>
              </a:rPr>
              <a:t>Birth Certificate  </a:t>
            </a:r>
          </a:p>
        </p:txBody>
      </p:sp>
      <p:sp>
        <p:nvSpPr>
          <p:cNvPr id="5" name="Content Placeholder 2"/>
          <p:cNvSpPr>
            <a:spLocks noGrp="1"/>
          </p:cNvSpPr>
          <p:nvPr>
            <p:ph idx="1"/>
          </p:nvPr>
        </p:nvSpPr>
        <p:spPr>
          <a:xfrm>
            <a:off x="282352" y="1268760"/>
            <a:ext cx="8579296" cy="5256584"/>
          </a:xfrm>
        </p:spPr>
        <p:txBody>
          <a:bodyPr/>
          <a:lstStyle/>
          <a:p>
            <a:r>
              <a:rPr lang="en-US" sz="2400">
                <a:latin typeface="Century Gothic"/>
              </a:rPr>
              <a:t>It is a legal requirement to see your child’s birth certificate before they start. </a:t>
            </a:r>
            <a:endParaRPr lang="en-US" sz="2400">
              <a:latin typeface="Century Gothic" panose="020B0502020202020204" pitchFamily="34" charset="0"/>
            </a:endParaRPr>
          </a:p>
          <a:p>
            <a:pPr marL="0" indent="0">
              <a:buNone/>
            </a:pPr>
            <a:endParaRPr lang="en-US" sz="2400">
              <a:latin typeface="Century Gothic" panose="020B0502020202020204" pitchFamily="34" charset="0"/>
            </a:endParaRPr>
          </a:p>
          <a:p>
            <a:r>
              <a:rPr lang="en-US" sz="2400">
                <a:latin typeface="Century Gothic" panose="020B0502020202020204" pitchFamily="34" charset="0"/>
              </a:rPr>
              <a:t>You can present this tonight- please see one of our admin team.</a:t>
            </a:r>
          </a:p>
          <a:p>
            <a:endParaRPr lang="en-US" sz="2400" u="sng">
              <a:latin typeface="Century Gothic" panose="020B0502020202020204" pitchFamily="34" charset="0"/>
            </a:endParaRPr>
          </a:p>
          <a:p>
            <a:r>
              <a:rPr lang="en-US" sz="2400">
                <a:latin typeface="Century Gothic"/>
              </a:rPr>
              <a:t>If you have not brought your child’s birth certificate this evening, please present it to the main office as soon as possible please. </a:t>
            </a:r>
            <a:endParaRPr lang="en-US" sz="2400">
              <a:latin typeface="Century Gothic" panose="020B0502020202020204" pitchFamily="34" charset="0"/>
            </a:endParaRPr>
          </a:p>
          <a:p>
            <a:pPr marL="0" indent="0">
              <a:buNone/>
            </a:pPr>
            <a:endParaRPr lang="en-US" sz="2400">
              <a:latin typeface="Century Gothic" panose="020B0502020202020204" pitchFamily="34" charset="0"/>
            </a:endParaRPr>
          </a:p>
        </p:txBody>
      </p:sp>
      <p:pic>
        <p:nvPicPr>
          <p:cNvPr id="3" name="Picture 2"/>
          <p:cNvPicPr>
            <a:picLocks noChangeAspect="1"/>
          </p:cNvPicPr>
          <p:nvPr/>
        </p:nvPicPr>
        <p:blipFill>
          <a:blip r:embed="rId3"/>
          <a:stretch>
            <a:fillRect/>
          </a:stretch>
        </p:blipFill>
        <p:spPr>
          <a:xfrm>
            <a:off x="4427984" y="4498452"/>
            <a:ext cx="1368152" cy="2026892"/>
          </a:xfrm>
          <a:prstGeom prst="rect">
            <a:avLst/>
          </a:prstGeom>
        </p:spPr>
      </p:pic>
    </p:spTree>
    <p:extLst>
      <p:ext uri="{BB962C8B-B14F-4D97-AF65-F5344CB8AC3E}">
        <p14:creationId xmlns:p14="http://schemas.microsoft.com/office/powerpoint/2010/main" val="1833616945"/>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6443"/>
            <a:ext cx="8229600" cy="1143000"/>
          </a:xfrm>
        </p:spPr>
        <p:txBody>
          <a:bodyPr/>
          <a:lstStyle/>
          <a:p>
            <a:pPr algn="ctr"/>
            <a:r>
              <a:rPr lang="en-US" sz="4000" u="sng">
                <a:latin typeface="Century Gothic" panose="020B0502020202020204" pitchFamily="34" charset="0"/>
              </a:rPr>
              <a:t>Communication</a:t>
            </a:r>
          </a:p>
        </p:txBody>
      </p:sp>
      <p:sp>
        <p:nvSpPr>
          <p:cNvPr id="5" name="Content Placeholder 2"/>
          <p:cNvSpPr>
            <a:spLocks noGrp="1"/>
          </p:cNvSpPr>
          <p:nvPr>
            <p:ph idx="1"/>
          </p:nvPr>
        </p:nvSpPr>
        <p:spPr>
          <a:xfrm>
            <a:off x="282352" y="1268760"/>
            <a:ext cx="8579296" cy="5256584"/>
          </a:xfrm>
        </p:spPr>
        <p:txBody>
          <a:bodyPr/>
          <a:lstStyle/>
          <a:p>
            <a:r>
              <a:rPr lang="en-US" sz="2400">
                <a:latin typeface="Century Gothic" panose="020B0502020202020204" pitchFamily="34" charset="0"/>
              </a:rPr>
              <a:t>We aim to fully involve parents within their child’s learning- parents as partners.</a:t>
            </a:r>
          </a:p>
          <a:p>
            <a:endParaRPr lang="en-US" sz="2400">
              <a:latin typeface="Century Gothic" panose="020B0502020202020204" pitchFamily="34" charset="0"/>
            </a:endParaRPr>
          </a:p>
          <a:p>
            <a:r>
              <a:rPr lang="en-US" sz="2400">
                <a:latin typeface="Century Gothic" panose="020B0502020202020204" pitchFamily="34" charset="0"/>
              </a:rPr>
              <a:t>We use </a:t>
            </a:r>
            <a:r>
              <a:rPr lang="en-US" sz="2400" b="1">
                <a:latin typeface="Century Gothic" panose="020B0502020202020204" pitchFamily="34" charset="0"/>
              </a:rPr>
              <a:t>Parent Hub </a:t>
            </a:r>
            <a:r>
              <a:rPr lang="en-US" sz="2400">
                <a:latin typeface="Century Gothic" panose="020B0502020202020204" pitchFamily="34" charset="0"/>
              </a:rPr>
              <a:t>to email any important letters/information- please check regularly. </a:t>
            </a:r>
          </a:p>
          <a:p>
            <a:endParaRPr lang="en-US" sz="2400">
              <a:latin typeface="Century Gothic" panose="020B0502020202020204" pitchFamily="34" charset="0"/>
            </a:endParaRPr>
          </a:p>
          <a:p>
            <a:r>
              <a:rPr lang="en-US" sz="2400" b="1">
                <a:latin typeface="Century Gothic"/>
              </a:rPr>
              <a:t>ClassDojo </a:t>
            </a:r>
            <a:r>
              <a:rPr lang="en-US" sz="2400">
                <a:latin typeface="Century Gothic"/>
              </a:rPr>
              <a:t>is an online class page which enables you to see what your child’s class have recently been learning. Information can be translated. </a:t>
            </a:r>
            <a:endParaRPr lang="en-US" sz="2400">
              <a:latin typeface="Century Gothic" panose="020B0502020202020204" pitchFamily="34" charset="0"/>
            </a:endParaRPr>
          </a:p>
        </p:txBody>
      </p:sp>
      <p:pic>
        <p:nvPicPr>
          <p:cNvPr id="2" name="Picture 1"/>
          <p:cNvPicPr>
            <a:picLocks noChangeAspect="1"/>
          </p:cNvPicPr>
          <p:nvPr/>
        </p:nvPicPr>
        <p:blipFill>
          <a:blip r:embed="rId3"/>
          <a:stretch>
            <a:fillRect/>
          </a:stretch>
        </p:blipFill>
        <p:spPr>
          <a:xfrm>
            <a:off x="5316954" y="5090433"/>
            <a:ext cx="1301372" cy="1291118"/>
          </a:xfrm>
          <a:prstGeom prst="rect">
            <a:avLst/>
          </a:prstGeom>
        </p:spPr>
      </p:pic>
    </p:spTree>
    <p:extLst>
      <p:ext uri="{BB962C8B-B14F-4D97-AF65-F5344CB8AC3E}">
        <p14:creationId xmlns:p14="http://schemas.microsoft.com/office/powerpoint/2010/main" val="4150561541"/>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16443"/>
            <a:ext cx="8229600" cy="1143000"/>
          </a:xfrm>
        </p:spPr>
        <p:txBody>
          <a:bodyPr/>
          <a:lstStyle/>
          <a:p>
            <a:pPr algn="ctr"/>
            <a:r>
              <a:rPr lang="en-US" sz="4000" u="sng">
                <a:latin typeface="Century Gothic" panose="020B0502020202020204" pitchFamily="34" charset="0"/>
              </a:rPr>
              <a:t>Communication</a:t>
            </a:r>
          </a:p>
        </p:txBody>
      </p:sp>
      <p:sp>
        <p:nvSpPr>
          <p:cNvPr id="5" name="Content Placeholder 2"/>
          <p:cNvSpPr>
            <a:spLocks noGrp="1"/>
          </p:cNvSpPr>
          <p:nvPr>
            <p:ph idx="1"/>
          </p:nvPr>
        </p:nvSpPr>
        <p:spPr>
          <a:xfrm>
            <a:off x="282352" y="1268760"/>
            <a:ext cx="8579296" cy="5256584"/>
          </a:xfrm>
        </p:spPr>
        <p:txBody>
          <a:bodyPr/>
          <a:lstStyle/>
          <a:p>
            <a:r>
              <a:rPr lang="en-US" sz="2400" b="1">
                <a:latin typeface="Century Gothic" panose="020B0502020202020204" pitchFamily="34" charset="0"/>
              </a:rPr>
              <a:t>Tapestry</a:t>
            </a:r>
            <a:r>
              <a:rPr lang="en-US" sz="2400">
                <a:latin typeface="Century Gothic" panose="020B0502020202020204" pitchFamily="34" charset="0"/>
              </a:rPr>
              <a:t> is an electronic learning journal used by the Early Years staff as a means of recording your child’s learning observations </a:t>
            </a:r>
            <a:r>
              <a:rPr lang="en-US" sz="2400" err="1">
                <a:latin typeface="Century Gothic" panose="020B0502020202020204" pitchFamily="34" charset="0"/>
              </a:rPr>
              <a:t>i.e</a:t>
            </a:r>
            <a:r>
              <a:rPr lang="en-US" sz="2400">
                <a:latin typeface="Century Gothic" panose="020B0502020202020204" pitchFamily="34" charset="0"/>
              </a:rPr>
              <a:t> notes, photographs. This will be unique to your child. </a:t>
            </a:r>
          </a:p>
          <a:p>
            <a:pPr marL="0" indent="0">
              <a:buNone/>
            </a:pPr>
            <a:endParaRPr lang="en-US" sz="2400">
              <a:latin typeface="Century Gothic" panose="020B0502020202020204" pitchFamily="34" charset="0"/>
            </a:endParaRPr>
          </a:p>
          <a:p>
            <a:pPr marL="0" indent="0">
              <a:buNone/>
            </a:pPr>
            <a:endParaRPr lang="en-US" sz="2400">
              <a:latin typeface="Century Gothic" panose="020B0502020202020204" pitchFamily="34" charset="0"/>
            </a:endParaRPr>
          </a:p>
          <a:p>
            <a:r>
              <a:rPr lang="en-US" sz="2400">
                <a:latin typeface="Century Gothic" panose="020B0502020202020204" pitchFamily="34" charset="0"/>
              </a:rPr>
              <a:t>Parents do not have access to the Tapestry journal but do get a copy of it at the end of the academic year. </a:t>
            </a:r>
          </a:p>
          <a:p>
            <a:pPr marL="0" indent="0">
              <a:buNone/>
            </a:pPr>
            <a:endParaRPr lang="en-US" sz="2400">
              <a:latin typeface="Century Gothic" panose="020B0502020202020204" pitchFamily="34" charset="0"/>
            </a:endParaRPr>
          </a:p>
          <a:p>
            <a:r>
              <a:rPr lang="en-US" sz="2400">
                <a:solidFill>
                  <a:srgbClr val="F5E1CE"/>
                </a:solidFill>
                <a:latin typeface="Century Gothic"/>
              </a:rPr>
              <a:t>Class Dojo and Tapestry do require you to sign a permission form in order for us to create an account for your child. </a:t>
            </a:r>
            <a:endParaRPr lang="en-US" sz="2400">
              <a:solidFill>
                <a:srgbClr val="F5E1CE"/>
              </a:solidFill>
              <a:latin typeface="Century Gothic" panose="020B0502020202020204" pitchFamily="34" charset="0"/>
            </a:endParaRPr>
          </a:p>
        </p:txBody>
      </p:sp>
      <p:pic>
        <p:nvPicPr>
          <p:cNvPr id="2" name="Picture 1"/>
          <p:cNvPicPr>
            <a:picLocks noChangeAspect="1"/>
          </p:cNvPicPr>
          <p:nvPr/>
        </p:nvPicPr>
        <p:blipFill>
          <a:blip r:embed="rId3"/>
          <a:stretch>
            <a:fillRect/>
          </a:stretch>
        </p:blipFill>
        <p:spPr>
          <a:xfrm>
            <a:off x="4355976" y="2492896"/>
            <a:ext cx="1313879" cy="1191973"/>
          </a:xfrm>
          <a:prstGeom prst="rect">
            <a:avLst/>
          </a:prstGeom>
        </p:spPr>
      </p:pic>
    </p:spTree>
    <p:extLst>
      <p:ext uri="{BB962C8B-B14F-4D97-AF65-F5344CB8AC3E}">
        <p14:creationId xmlns:p14="http://schemas.microsoft.com/office/powerpoint/2010/main" val="2119904059"/>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525116" y="-18256"/>
            <a:ext cx="8229600" cy="1143000"/>
          </a:xfrm>
        </p:spPr>
        <p:txBody>
          <a:bodyPr/>
          <a:lstStyle/>
          <a:p>
            <a:pPr algn="ctr"/>
            <a:r>
              <a:rPr lang="en-US" sz="4000" u="sng">
                <a:latin typeface="Century Gothic" panose="020B0502020202020204" pitchFamily="34" charset="0"/>
              </a:rPr>
              <a:t>Transition Visits/Staggered Intake</a:t>
            </a:r>
          </a:p>
        </p:txBody>
      </p:sp>
      <p:sp>
        <p:nvSpPr>
          <p:cNvPr id="5" name="Content Placeholder 2"/>
          <p:cNvSpPr>
            <a:spLocks noGrp="1"/>
          </p:cNvSpPr>
          <p:nvPr>
            <p:ph idx="1"/>
          </p:nvPr>
        </p:nvSpPr>
        <p:spPr>
          <a:xfrm>
            <a:off x="103412" y="1124744"/>
            <a:ext cx="9073008" cy="5040560"/>
          </a:xfrm>
        </p:spPr>
        <p:txBody>
          <a:bodyPr/>
          <a:lstStyle/>
          <a:p>
            <a:pPr marL="0" indent="0">
              <a:buNone/>
            </a:pPr>
            <a:endParaRPr lang="en-US" sz="2400">
              <a:latin typeface="Century Gothic" panose="020B0502020202020204" pitchFamily="34" charset="0"/>
            </a:endParaRPr>
          </a:p>
          <a:p>
            <a:r>
              <a:rPr lang="en-US" sz="2400">
                <a:latin typeface="Century Gothic" panose="020B0502020202020204" pitchFamily="34" charset="0"/>
              </a:rPr>
              <a:t>To enable a smooth transition into school, we provide a short staggered intake.</a:t>
            </a:r>
          </a:p>
          <a:p>
            <a:endParaRPr lang="en-US" sz="2400">
              <a:latin typeface="Century Gothic" panose="020B0502020202020204" pitchFamily="34" charset="0"/>
            </a:endParaRPr>
          </a:p>
          <a:p>
            <a:r>
              <a:rPr lang="en-US" sz="2400">
                <a:latin typeface="Century Gothic" panose="020B0502020202020204" pitchFamily="34" charset="0"/>
              </a:rPr>
              <a:t>During their first week, children will complete one half-day session before starting full time with us.</a:t>
            </a:r>
          </a:p>
          <a:p>
            <a:endParaRPr lang="en-US" sz="2400">
              <a:latin typeface="Century Gothic" panose="020B0502020202020204" pitchFamily="34" charset="0"/>
            </a:endParaRPr>
          </a:p>
          <a:p>
            <a:r>
              <a:rPr lang="en-US" sz="2400">
                <a:latin typeface="Century Gothic" panose="020B0502020202020204" pitchFamily="34" charset="0"/>
              </a:rPr>
              <a:t>These sessions will start </a:t>
            </a:r>
            <a:r>
              <a:rPr lang="en-US" sz="2400" b="1" u="sng">
                <a:solidFill>
                  <a:srgbClr val="9900CC"/>
                </a:solidFill>
                <a:latin typeface="Century Gothic" panose="020B0502020202020204" pitchFamily="34" charset="0"/>
              </a:rPr>
              <a:t>the week beginning </a:t>
            </a:r>
          </a:p>
          <a:p>
            <a:pPr marL="0" indent="0">
              <a:buNone/>
            </a:pPr>
            <a:r>
              <a:rPr lang="en-US" sz="2400">
                <a:solidFill>
                  <a:srgbClr val="9900CC"/>
                </a:solidFill>
                <a:latin typeface="Century Gothic"/>
              </a:rPr>
              <a:t>    </a:t>
            </a:r>
            <a:r>
              <a:rPr lang="en-US" sz="2400" b="1" u="sng">
                <a:solidFill>
                  <a:srgbClr val="9900CC"/>
                </a:solidFill>
                <a:latin typeface="Century Gothic"/>
              </a:rPr>
              <a:t>Monday 4</a:t>
            </a:r>
            <a:r>
              <a:rPr lang="en-US" sz="2400" b="1" u="sng" baseline="30000">
                <a:solidFill>
                  <a:srgbClr val="9900CC"/>
                </a:solidFill>
                <a:latin typeface="Century Gothic"/>
              </a:rPr>
              <a:t>th</a:t>
            </a:r>
            <a:r>
              <a:rPr lang="en-US" sz="2400" b="1" u="sng">
                <a:solidFill>
                  <a:srgbClr val="9900CC"/>
                </a:solidFill>
                <a:latin typeface="Century Gothic"/>
              </a:rPr>
              <a:t> September- </a:t>
            </a:r>
            <a:r>
              <a:rPr lang="en-US" sz="2400">
                <a:latin typeface="Century Gothic"/>
              </a:rPr>
              <a:t>session dates and times will vary. </a:t>
            </a:r>
            <a:endParaRPr lang="en-US" sz="2400">
              <a:latin typeface="Century Gothic" panose="020B0502020202020204" pitchFamily="34" charset="0"/>
            </a:endParaRPr>
          </a:p>
          <a:p>
            <a:pPr marL="0" indent="0">
              <a:buNone/>
            </a:pPr>
            <a:endParaRPr lang="en-US" sz="2400">
              <a:latin typeface="Century Gothic" panose="020B0502020202020204" pitchFamily="34" charset="0"/>
            </a:endParaRPr>
          </a:p>
          <a:p>
            <a:r>
              <a:rPr lang="en-US" sz="2400">
                <a:latin typeface="Century Gothic" panose="020B0502020202020204" pitchFamily="34" charset="0"/>
              </a:rPr>
              <a:t>Children will be in smaller groups during these visits.  </a:t>
            </a:r>
          </a:p>
          <a:p>
            <a:pPr marL="0" indent="0">
              <a:buNone/>
            </a:pPr>
            <a:endParaRPr lang="en-US"/>
          </a:p>
        </p:txBody>
      </p:sp>
    </p:spTree>
    <p:extLst>
      <p:ext uri="{BB962C8B-B14F-4D97-AF65-F5344CB8AC3E}">
        <p14:creationId xmlns:p14="http://schemas.microsoft.com/office/powerpoint/2010/main" val="2171406514"/>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525116" y="-18256"/>
            <a:ext cx="8229600" cy="1143000"/>
          </a:xfrm>
        </p:spPr>
        <p:txBody>
          <a:bodyPr/>
          <a:lstStyle/>
          <a:p>
            <a:pPr algn="ctr"/>
            <a:r>
              <a:rPr lang="en-US" sz="4000" u="sng">
                <a:latin typeface="Century Gothic" panose="020B0502020202020204" pitchFamily="34" charset="0"/>
              </a:rPr>
              <a:t>Transition Visits/Staggered Intake</a:t>
            </a:r>
          </a:p>
        </p:txBody>
      </p:sp>
      <p:sp>
        <p:nvSpPr>
          <p:cNvPr id="5" name="Content Placeholder 2"/>
          <p:cNvSpPr>
            <a:spLocks noGrp="1"/>
          </p:cNvSpPr>
          <p:nvPr>
            <p:ph idx="1"/>
          </p:nvPr>
        </p:nvSpPr>
        <p:spPr>
          <a:xfrm>
            <a:off x="103412" y="1124744"/>
            <a:ext cx="9073008" cy="5040560"/>
          </a:xfrm>
        </p:spPr>
        <p:txBody>
          <a:bodyPr/>
          <a:lstStyle/>
          <a:p>
            <a:pPr marL="0" indent="0">
              <a:buNone/>
            </a:pPr>
            <a:endParaRPr lang="en-US" sz="2400">
              <a:latin typeface="Century Gothic" panose="020B0502020202020204" pitchFamily="34" charset="0"/>
            </a:endParaRPr>
          </a:p>
          <a:p>
            <a:r>
              <a:rPr lang="en-US" sz="2400">
                <a:latin typeface="Century Gothic"/>
              </a:rPr>
              <a:t>The dates for September will be provided at the taster session on Tuesday 4</a:t>
            </a:r>
            <a:r>
              <a:rPr lang="en-US" sz="2400" baseline="30000">
                <a:latin typeface="Century Gothic"/>
              </a:rPr>
              <a:t>th</a:t>
            </a:r>
            <a:r>
              <a:rPr lang="en-US" sz="2400">
                <a:latin typeface="Century Gothic"/>
              </a:rPr>
              <a:t> July.</a:t>
            </a:r>
          </a:p>
          <a:p>
            <a:endParaRPr lang="en-US" sz="2400">
              <a:latin typeface="Century Gothic" panose="020B0502020202020204" pitchFamily="34" charset="0"/>
            </a:endParaRPr>
          </a:p>
          <a:p>
            <a:r>
              <a:rPr lang="en-US" sz="2400">
                <a:latin typeface="Century Gothic"/>
              </a:rPr>
              <a:t>You are required to sign a permission form to agree to the staggered intake- electronically. </a:t>
            </a:r>
            <a:endParaRPr lang="en-US">
              <a:latin typeface="Arial"/>
            </a:endParaRPr>
          </a:p>
        </p:txBody>
      </p:sp>
    </p:spTree>
    <p:extLst>
      <p:ext uri="{BB962C8B-B14F-4D97-AF65-F5344CB8AC3E}">
        <p14:creationId xmlns:p14="http://schemas.microsoft.com/office/powerpoint/2010/main" val="621840425"/>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67544" y="0"/>
            <a:ext cx="8229600" cy="1143000"/>
          </a:xfrm>
        </p:spPr>
        <p:txBody>
          <a:bodyPr/>
          <a:lstStyle/>
          <a:p>
            <a:pPr algn="ctr"/>
            <a:r>
              <a:rPr lang="en-US" sz="4000" u="sng">
                <a:latin typeface="Century Gothic" panose="020B0502020202020204" pitchFamily="34" charset="0"/>
              </a:rPr>
              <a:t>Nurseries/Early Years Settings</a:t>
            </a:r>
          </a:p>
        </p:txBody>
      </p:sp>
      <p:sp>
        <p:nvSpPr>
          <p:cNvPr id="5" name="Content Placeholder 2"/>
          <p:cNvSpPr>
            <a:spLocks noGrp="1"/>
          </p:cNvSpPr>
          <p:nvPr>
            <p:ph idx="1"/>
          </p:nvPr>
        </p:nvSpPr>
        <p:spPr>
          <a:xfrm>
            <a:off x="251520" y="1340768"/>
            <a:ext cx="8229600" cy="4392488"/>
          </a:xfrm>
        </p:spPr>
        <p:txBody>
          <a:bodyPr/>
          <a:lstStyle/>
          <a:p>
            <a:r>
              <a:rPr lang="en-US" sz="2400">
                <a:latin typeface="Century Gothic" panose="020B0502020202020204" pitchFamily="34" charset="0"/>
              </a:rPr>
              <a:t>We are already communicating with nurseries and childcare providers.</a:t>
            </a:r>
          </a:p>
          <a:p>
            <a:endParaRPr lang="en-US" sz="2400">
              <a:latin typeface="Century Gothic" panose="020B0502020202020204" pitchFamily="34" charset="0"/>
            </a:endParaRPr>
          </a:p>
          <a:p>
            <a:r>
              <a:rPr lang="en-US" sz="2400">
                <a:latin typeface="Century Gothic" panose="020B0502020202020204" pitchFamily="34" charset="0"/>
              </a:rPr>
              <a:t>Mrs Giles and Mrs Cradduck are in the process of meeting children in their current settings. </a:t>
            </a:r>
          </a:p>
          <a:p>
            <a:pPr marL="0" indent="0">
              <a:buNone/>
            </a:pPr>
            <a:endParaRPr lang="en-US" sz="2400">
              <a:latin typeface="Century Gothic" panose="020B0502020202020204" pitchFamily="34" charset="0"/>
            </a:endParaRPr>
          </a:p>
          <a:p>
            <a:r>
              <a:rPr lang="en-US" sz="2400">
                <a:latin typeface="Century Gothic" panose="020B0502020202020204" pitchFamily="34" charset="0"/>
              </a:rPr>
              <a:t>Settings will send reports and/or online learning journals to school for Reception teachers to read. </a:t>
            </a:r>
          </a:p>
          <a:p>
            <a:pPr marL="0" indent="0">
              <a:buNone/>
            </a:pPr>
            <a:endParaRPr lang="en-US"/>
          </a:p>
          <a:p>
            <a:pPr marL="0" indent="0">
              <a:buNone/>
            </a:pPr>
            <a:endParaRPr lang="en-US"/>
          </a:p>
        </p:txBody>
      </p:sp>
    </p:spTree>
    <p:extLst>
      <p:ext uri="{BB962C8B-B14F-4D97-AF65-F5344CB8AC3E}">
        <p14:creationId xmlns:p14="http://schemas.microsoft.com/office/powerpoint/2010/main" val="56223088"/>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51520" y="56208"/>
            <a:ext cx="8229600" cy="1143000"/>
          </a:xfrm>
        </p:spPr>
        <p:txBody>
          <a:bodyPr/>
          <a:lstStyle/>
          <a:p>
            <a:pPr algn="ctr"/>
            <a:r>
              <a:rPr lang="en-US" sz="4000" u="sng">
                <a:latin typeface="Century Gothic" panose="020B0502020202020204" pitchFamily="34" charset="0"/>
              </a:rPr>
              <a:t>Uniform</a:t>
            </a:r>
            <a:r>
              <a:rPr lang="en-US" sz="4000" u="sng"/>
              <a:t> </a:t>
            </a:r>
          </a:p>
        </p:txBody>
      </p:sp>
      <p:sp>
        <p:nvSpPr>
          <p:cNvPr id="5" name="Content Placeholder 2"/>
          <p:cNvSpPr>
            <a:spLocks noGrp="1"/>
          </p:cNvSpPr>
          <p:nvPr>
            <p:ph idx="1"/>
          </p:nvPr>
        </p:nvSpPr>
        <p:spPr>
          <a:xfrm>
            <a:off x="467544" y="1196752"/>
            <a:ext cx="8229600" cy="5112568"/>
          </a:xfrm>
        </p:spPr>
        <p:txBody>
          <a:bodyPr/>
          <a:lstStyle/>
          <a:p>
            <a:r>
              <a:rPr lang="en-US" sz="2400">
                <a:latin typeface="Century Gothic"/>
              </a:rPr>
              <a:t>Our uniform is available to purchase online from </a:t>
            </a:r>
            <a:r>
              <a:rPr lang="en-US" sz="2400" b="1" u="sng">
                <a:solidFill>
                  <a:srgbClr val="9900CC"/>
                </a:solidFill>
                <a:latin typeface="Century Gothic"/>
              </a:rPr>
              <a:t>Uniform Direct –</a:t>
            </a:r>
            <a:r>
              <a:rPr lang="en-US" sz="2400">
                <a:latin typeface="Century Gothic"/>
              </a:rPr>
              <a:t>please see leaflet in pack. </a:t>
            </a:r>
          </a:p>
          <a:p>
            <a:pPr marL="0" indent="0">
              <a:buNone/>
            </a:pPr>
            <a:endParaRPr lang="en-US" sz="2400">
              <a:latin typeface="Century Gothic" panose="020B0502020202020204" pitchFamily="34" charset="0"/>
            </a:endParaRPr>
          </a:p>
          <a:p>
            <a:r>
              <a:rPr lang="en-US" sz="2400">
                <a:latin typeface="Century Gothic"/>
              </a:rPr>
              <a:t>It is best to order uniform in July to allow plenty of time. </a:t>
            </a:r>
            <a:endParaRPr lang="en-US" sz="2400">
              <a:latin typeface="Century Gothic" panose="020B0502020202020204" pitchFamily="34" charset="0"/>
            </a:endParaRPr>
          </a:p>
          <a:p>
            <a:endParaRPr lang="en-US" sz="2400">
              <a:latin typeface="Century Gothic" panose="020B0502020202020204" pitchFamily="34" charset="0"/>
            </a:endParaRPr>
          </a:p>
          <a:p>
            <a:r>
              <a:rPr lang="en-US" sz="2400">
                <a:latin typeface="Century Gothic"/>
              </a:rPr>
              <a:t>It does not need to be purchased from this website, however, it does need to meet our uniform expectations.</a:t>
            </a:r>
          </a:p>
          <a:p>
            <a:pPr marL="0" indent="0">
              <a:buNone/>
            </a:pPr>
            <a:endParaRPr lang="en-US" sz="2400">
              <a:latin typeface="Century Gothic" panose="020B0502020202020204" pitchFamily="34" charset="0"/>
            </a:endParaRPr>
          </a:p>
          <a:p>
            <a:r>
              <a:rPr lang="en-US" sz="2400">
                <a:latin typeface="Century Gothic" panose="020B0502020202020204" pitchFamily="34" charset="0"/>
              </a:rPr>
              <a:t>P.E t-shirts will be available to order after children start in September as they will be allocated a tower team </a:t>
            </a:r>
            <a:r>
              <a:rPr lang="en-US" sz="2400" err="1">
                <a:latin typeface="Century Gothic" panose="020B0502020202020204" pitchFamily="34" charset="0"/>
              </a:rPr>
              <a:t>colour</a:t>
            </a:r>
            <a:r>
              <a:rPr lang="en-US" sz="2400">
                <a:latin typeface="Century Gothic" panose="020B0502020202020204" pitchFamily="34" charset="0"/>
              </a:rPr>
              <a:t> at this point.</a:t>
            </a:r>
          </a:p>
        </p:txBody>
      </p:sp>
    </p:spTree>
    <p:extLst>
      <p:ext uri="{BB962C8B-B14F-4D97-AF65-F5344CB8AC3E}">
        <p14:creationId xmlns:p14="http://schemas.microsoft.com/office/powerpoint/2010/main" val="4085399064"/>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4224" y="53752"/>
            <a:ext cx="8229600" cy="1143000"/>
          </a:xfrm>
        </p:spPr>
        <p:txBody>
          <a:bodyPr/>
          <a:lstStyle/>
          <a:p>
            <a:pPr algn="ctr"/>
            <a:r>
              <a:rPr lang="en-US" sz="4000" u="sng">
                <a:latin typeface="Century Gothic" panose="020B0502020202020204" pitchFamily="34" charset="0"/>
              </a:rPr>
              <a:t>Uniform</a:t>
            </a:r>
            <a:r>
              <a:rPr lang="en-US" sz="4000" u="sng"/>
              <a:t> </a:t>
            </a:r>
          </a:p>
        </p:txBody>
      </p:sp>
      <p:sp>
        <p:nvSpPr>
          <p:cNvPr id="5" name="Content Placeholder 2"/>
          <p:cNvSpPr>
            <a:spLocks noGrp="1"/>
          </p:cNvSpPr>
          <p:nvPr>
            <p:ph idx="1"/>
          </p:nvPr>
        </p:nvSpPr>
        <p:spPr>
          <a:xfrm>
            <a:off x="467544" y="1196752"/>
            <a:ext cx="8229600" cy="4525963"/>
          </a:xfrm>
        </p:spPr>
        <p:txBody>
          <a:bodyPr/>
          <a:lstStyle/>
          <a:p>
            <a:r>
              <a:rPr lang="en-US">
                <a:latin typeface="Century Gothic" panose="020B0502020202020204" pitchFamily="34" charset="0"/>
              </a:rPr>
              <a:t>Uniform Policy </a:t>
            </a:r>
          </a:p>
          <a:p>
            <a:endParaRPr lang="en-US"/>
          </a:p>
        </p:txBody>
      </p:sp>
      <p:sp>
        <p:nvSpPr>
          <p:cNvPr id="18" name="Espace réservé du contenu 2"/>
          <p:cNvSpPr txBox="1">
            <a:spLocks/>
          </p:cNvSpPr>
          <p:nvPr/>
        </p:nvSpPr>
        <p:spPr bwMode="auto">
          <a:xfrm>
            <a:off x="607989" y="1665578"/>
            <a:ext cx="3961035" cy="4525963"/>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charset="0"/>
              <a:buNone/>
            </a:pPr>
            <a:r>
              <a:rPr lang="en-GB" sz="1800" i="1" u="sng"/>
              <a:t>Boys</a:t>
            </a:r>
          </a:p>
          <a:p>
            <a:pPr>
              <a:buFont typeface="Wingdings" pitchFamily="2" charset="2"/>
              <a:buChar char="ü"/>
            </a:pPr>
            <a:r>
              <a:rPr lang="en-GB" sz="1800" i="1"/>
              <a:t>Pale blue polo shirts (not cotton shirts)</a:t>
            </a:r>
            <a:endParaRPr lang="en-GB" sz="1800"/>
          </a:p>
          <a:p>
            <a:pPr>
              <a:buFont typeface="Wingdings" pitchFamily="2" charset="2"/>
              <a:buChar char="ü"/>
            </a:pPr>
            <a:r>
              <a:rPr lang="en-GB" sz="1800" i="1"/>
              <a:t>Either school logo sweatshirt or plain navy ‘V’ neck jumper </a:t>
            </a:r>
          </a:p>
          <a:p>
            <a:pPr marL="0" indent="0">
              <a:buFont typeface="Arial" charset="0"/>
              <a:buNone/>
            </a:pPr>
            <a:r>
              <a:rPr lang="en-GB" sz="1800" b="1" i="1"/>
              <a:t>      (no hooded wear at all)</a:t>
            </a:r>
            <a:endParaRPr lang="en-GB" sz="1800"/>
          </a:p>
          <a:p>
            <a:pPr>
              <a:buFont typeface="Wingdings" pitchFamily="2" charset="2"/>
              <a:buChar char="ü"/>
            </a:pPr>
            <a:r>
              <a:rPr lang="en-GB" sz="1800" i="1"/>
              <a:t>Trousers – grey school trousers (school tailored shorts in the summer)</a:t>
            </a:r>
            <a:endParaRPr lang="en-GB" sz="1800"/>
          </a:p>
          <a:p>
            <a:pPr>
              <a:buFont typeface="Wingdings" pitchFamily="2" charset="2"/>
              <a:buChar char="ü"/>
            </a:pPr>
            <a:r>
              <a:rPr lang="en-GB" sz="1800" i="1"/>
              <a:t>Black school shoes (no boots or trainers)</a:t>
            </a:r>
            <a:endParaRPr lang="en-GB" sz="1800"/>
          </a:p>
          <a:p>
            <a:pPr>
              <a:buFont typeface="Wingdings" pitchFamily="2" charset="2"/>
              <a:buChar char="ü"/>
            </a:pPr>
            <a:r>
              <a:rPr lang="en-GB" sz="1800" i="1"/>
              <a:t>Navy blue fleece with or without the school logo</a:t>
            </a:r>
            <a:endParaRPr lang="en-GB" sz="1800"/>
          </a:p>
          <a:p>
            <a:pPr>
              <a:buFont typeface="Wingdings" pitchFamily="2" charset="2"/>
              <a:buChar char="ü"/>
            </a:pPr>
            <a:r>
              <a:rPr lang="en-GB" sz="1800" i="1"/>
              <a:t>Plain grey socks</a:t>
            </a:r>
            <a:endParaRPr lang="fr-CA" sz="1800">
              <a:solidFill>
                <a:schemeClr val="tx1">
                  <a:lumMod val="75000"/>
                  <a:lumOff val="25000"/>
                </a:schemeClr>
              </a:solidFill>
            </a:endParaRPr>
          </a:p>
        </p:txBody>
      </p:sp>
      <p:sp>
        <p:nvSpPr>
          <p:cNvPr id="26" name="Espace réservé du contenu 2"/>
          <p:cNvSpPr txBox="1">
            <a:spLocks/>
          </p:cNvSpPr>
          <p:nvPr/>
        </p:nvSpPr>
        <p:spPr bwMode="auto">
          <a:xfrm>
            <a:off x="4552468" y="1772816"/>
            <a:ext cx="3961035" cy="4525963"/>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fontScale="92500" lnSpcReduction="10000"/>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900" i="1" u="sng"/>
              <a:t>Girls</a:t>
            </a:r>
          </a:p>
          <a:p>
            <a:pPr>
              <a:buFont typeface="Wingdings" pitchFamily="2" charset="2"/>
              <a:buChar char="ü"/>
            </a:pPr>
            <a:r>
              <a:rPr lang="en-GB" sz="1900" i="1"/>
              <a:t>Pale blue polo shirts (not cotton shirts)</a:t>
            </a:r>
            <a:endParaRPr lang="en-GB" sz="1900"/>
          </a:p>
          <a:p>
            <a:pPr>
              <a:buFont typeface="Wingdings" pitchFamily="2" charset="2"/>
              <a:buChar char="ü"/>
            </a:pPr>
            <a:r>
              <a:rPr lang="en-GB" sz="1900" i="1"/>
              <a:t>Either school logo sweatshirt or plain navy ‘V’ neck jumper or girls cardigan </a:t>
            </a:r>
            <a:r>
              <a:rPr lang="en-GB" sz="1900" b="1" i="1"/>
              <a:t>(no hooded wear at all)</a:t>
            </a:r>
            <a:endParaRPr lang="en-GB" sz="1900"/>
          </a:p>
          <a:p>
            <a:pPr>
              <a:buFont typeface="Wingdings" pitchFamily="2" charset="2"/>
              <a:buChar char="ü"/>
            </a:pPr>
            <a:r>
              <a:rPr lang="en-GB" sz="1900" i="1"/>
              <a:t>Girls: Grey school trousers or grey skirt or pinafore (checked or striped blue dress in the summer)</a:t>
            </a:r>
            <a:endParaRPr lang="en-GB" sz="1900"/>
          </a:p>
          <a:p>
            <a:pPr>
              <a:buFont typeface="Wingdings" pitchFamily="2" charset="2"/>
              <a:buChar char="ü"/>
            </a:pPr>
            <a:r>
              <a:rPr lang="en-GB" sz="1900" i="1"/>
              <a:t>Black school shoes (no boots or trainers)</a:t>
            </a:r>
            <a:endParaRPr lang="en-GB" sz="1900"/>
          </a:p>
          <a:p>
            <a:pPr>
              <a:buFont typeface="Wingdings" pitchFamily="2" charset="2"/>
              <a:buChar char="ü"/>
            </a:pPr>
            <a:r>
              <a:rPr lang="en-GB" sz="1900" i="1"/>
              <a:t>Navy blue fleece with or without the school logo</a:t>
            </a:r>
            <a:endParaRPr lang="en-GB" sz="1900"/>
          </a:p>
          <a:p>
            <a:pPr>
              <a:buFont typeface="Wingdings" pitchFamily="2" charset="2"/>
              <a:buChar char="ü"/>
            </a:pPr>
            <a:r>
              <a:rPr lang="en-GB" sz="1900" i="1"/>
              <a:t>Plain white or grey socks  - tights (grey)</a:t>
            </a:r>
            <a:endParaRPr lang="en-GB" sz="1900"/>
          </a:p>
          <a:p>
            <a:pPr marL="0" indent="0" fontAlgn="auto">
              <a:spcAft>
                <a:spcPts val="0"/>
              </a:spcAft>
              <a:buFont typeface="Arial" charset="0"/>
              <a:buNone/>
              <a:defRPr/>
            </a:pPr>
            <a:endParaRPr lang="fr-CA">
              <a:solidFill>
                <a:schemeClr val="tx1">
                  <a:lumMod val="75000"/>
                  <a:lumOff val="25000"/>
                </a:schemeClr>
              </a:solidFill>
            </a:endParaRPr>
          </a:p>
        </p:txBody>
      </p:sp>
    </p:spTree>
    <p:extLst>
      <p:ext uri="{BB962C8B-B14F-4D97-AF65-F5344CB8AC3E}">
        <p14:creationId xmlns:p14="http://schemas.microsoft.com/office/powerpoint/2010/main" val="4135780317"/>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1"/>
          <p:cNvSpPr txBox="1">
            <a:spLocks/>
          </p:cNvSpPr>
          <p:nvPr/>
        </p:nvSpPr>
        <p:spPr>
          <a:xfrm>
            <a:off x="1673761" y="361222"/>
            <a:ext cx="6329362" cy="1143000"/>
          </a:xfrm>
          <a:prstGeom prst="rect">
            <a:avLst/>
          </a:prstGeom>
        </p:spPr>
        <p:txBody>
          <a:bodyPr rtlCol="0">
            <a:normAutofit fontScale="90000" lnSpcReduction="20000"/>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l" fontAlgn="auto">
              <a:spcAft>
                <a:spcPts val="0"/>
              </a:spcAft>
              <a:defRPr/>
            </a:pPr>
            <a:r>
              <a:rPr lang="en-GB"/>
              <a:t>             </a:t>
            </a:r>
            <a:r>
              <a:rPr lang="en-GB" u="sng">
                <a:latin typeface="Century Gothic" panose="020B0502020202020204" pitchFamily="34" charset="0"/>
              </a:rPr>
              <a:t>Uniform</a:t>
            </a:r>
            <a:r>
              <a:rPr lang="en-GB" u="sng"/>
              <a:t/>
            </a:r>
            <a:br>
              <a:rPr lang="en-GB" u="sng"/>
            </a:br>
            <a:endParaRPr lang="fr-CA">
              <a:solidFill>
                <a:schemeClr val="tx1">
                  <a:lumMod val="75000"/>
                  <a:lumOff val="25000"/>
                </a:schemeClr>
              </a:solidFill>
            </a:endParaRPr>
          </a:p>
        </p:txBody>
      </p:sp>
      <p:sp>
        <p:nvSpPr>
          <p:cNvPr id="15" name="TextBox 14"/>
          <p:cNvSpPr txBox="1"/>
          <p:nvPr/>
        </p:nvSpPr>
        <p:spPr>
          <a:xfrm>
            <a:off x="2002442" y="5877272"/>
            <a:ext cx="6005493" cy="365842"/>
          </a:xfrm>
          <a:prstGeom prst="rect">
            <a:avLst/>
          </a:prstGeom>
          <a:noFill/>
        </p:spPr>
        <p:txBody>
          <a:bodyPr wrap="square" rtlCol="0">
            <a:spAutoFit/>
          </a:bodyPr>
          <a:lstStyle/>
          <a:p>
            <a:r>
              <a:rPr lang="en-GB" b="1">
                <a:solidFill>
                  <a:srgbClr val="7030A0"/>
                </a:solidFill>
                <a:latin typeface="Century Gothic" panose="020B0502020202020204" pitchFamily="34" charset="0"/>
              </a:rPr>
              <a:t>ALL UNIFORM NEEDS TO BE NAMED PLEASE</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429762" y="1754814"/>
            <a:ext cx="4464496" cy="3348372"/>
          </a:xfrm>
          <a:prstGeom prst="rect">
            <a:avLst/>
          </a:prstGeom>
        </p:spPr>
      </p:pic>
    </p:spTree>
    <p:extLst>
      <p:ext uri="{BB962C8B-B14F-4D97-AF65-F5344CB8AC3E}">
        <p14:creationId xmlns:p14="http://schemas.microsoft.com/office/powerpoint/2010/main" val="1648996497"/>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1"/>
          <p:cNvSpPr txBox="1">
            <a:spLocks/>
          </p:cNvSpPr>
          <p:nvPr/>
        </p:nvSpPr>
        <p:spPr>
          <a:xfrm>
            <a:off x="1787516" y="404771"/>
            <a:ext cx="6329362" cy="1143000"/>
          </a:xfrm>
          <a:prstGeom prst="rect">
            <a:avLst/>
          </a:prstGeom>
        </p:spPr>
        <p:txBody>
          <a:bodyPr rtlCol="0">
            <a:normAutofit fontScale="90000" lnSpcReduction="20000"/>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l" fontAlgn="auto">
              <a:spcAft>
                <a:spcPts val="0"/>
              </a:spcAft>
              <a:defRPr/>
            </a:pPr>
            <a:r>
              <a:rPr lang="en-GB"/>
              <a:t>             </a:t>
            </a:r>
            <a:r>
              <a:rPr lang="en-GB" u="sng">
                <a:latin typeface="Century Gothic" panose="020B0502020202020204" pitchFamily="34" charset="0"/>
              </a:rPr>
              <a:t>P.E Kit</a:t>
            </a:r>
            <a:r>
              <a:rPr lang="en-GB" u="sng"/>
              <a:t/>
            </a:r>
            <a:br>
              <a:rPr lang="en-GB" u="sng"/>
            </a:br>
            <a:endParaRPr lang="fr-CA">
              <a:solidFill>
                <a:schemeClr val="tx1">
                  <a:lumMod val="75000"/>
                  <a:lumOff val="25000"/>
                </a:schemeClr>
              </a:solidFill>
            </a:endParaRPr>
          </a:p>
        </p:txBody>
      </p:sp>
      <p:sp>
        <p:nvSpPr>
          <p:cNvPr id="9" name="Espace réservé du contenu 2"/>
          <p:cNvSpPr txBox="1">
            <a:spLocks/>
          </p:cNvSpPr>
          <p:nvPr/>
        </p:nvSpPr>
        <p:spPr>
          <a:xfrm>
            <a:off x="635007" y="1449461"/>
            <a:ext cx="7087659" cy="3981773"/>
          </a:xfrm>
          <a:prstGeom prst="rect">
            <a:avLst/>
          </a:prstGeom>
        </p:spPr>
        <p:txBody>
          <a:bodyPr lIns="91440" tIns="45720" rIns="91440" bIns="45720" rtlCol="0" anchor="t">
            <a:normAutofit/>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ü"/>
            </a:pPr>
            <a:r>
              <a:rPr lang="en-GB" sz="2000" i="1"/>
              <a:t>School PE Top – Tower Team colour  </a:t>
            </a:r>
          </a:p>
          <a:p>
            <a:pPr>
              <a:buFont typeface="Wingdings" pitchFamily="2" charset="2"/>
              <a:buChar char="ü"/>
            </a:pPr>
            <a:r>
              <a:rPr lang="en-GB" sz="2000" i="1"/>
              <a:t>Navy Blue shorts/jogging bottoms/leggings</a:t>
            </a:r>
            <a:endParaRPr lang="en-GB" sz="2000"/>
          </a:p>
          <a:p>
            <a:pPr>
              <a:buFont typeface="Wingdings" pitchFamily="2" charset="2"/>
              <a:buChar char="ü"/>
            </a:pPr>
            <a:r>
              <a:rPr lang="en-GB" sz="2000" i="1"/>
              <a:t>Black Plimsolls/trainers</a:t>
            </a:r>
          </a:p>
          <a:p>
            <a:pPr>
              <a:buFont typeface="Wingdings" pitchFamily="2" charset="2"/>
              <a:buChar char="ü"/>
            </a:pPr>
            <a:r>
              <a:rPr lang="en-GB" sz="2000" i="1"/>
              <a:t>School jumpers or cardigans are worn over</a:t>
            </a:r>
          </a:p>
          <a:p>
            <a:pPr marL="0" indent="0">
              <a:buNone/>
            </a:pPr>
            <a:r>
              <a:rPr lang="en-GB" sz="2000" i="1"/>
              <a:t>     the top. </a:t>
            </a:r>
            <a:endParaRPr lang="en-GB"/>
          </a:p>
          <a:p>
            <a:pPr marL="0" indent="0">
              <a:buNone/>
            </a:pPr>
            <a:endParaRPr lang="en-GB" sz="2000" i="1"/>
          </a:p>
          <a:p>
            <a:pPr marL="0" indent="0">
              <a:buNone/>
            </a:pPr>
            <a:r>
              <a:rPr lang="en-GB" sz="2000" b="1" i="1"/>
              <a:t>Children now come to school in their </a:t>
            </a:r>
          </a:p>
          <a:p>
            <a:pPr marL="0" indent="0">
              <a:buNone/>
            </a:pPr>
            <a:r>
              <a:rPr lang="en-GB" sz="2000" b="1" i="1"/>
              <a:t>kit on P.E days and wear it all day. </a:t>
            </a:r>
            <a:endParaRPr lang="en-GB" sz="2000" b="1"/>
          </a:p>
        </p:txBody>
      </p:sp>
      <p:sp>
        <p:nvSpPr>
          <p:cNvPr id="15" name="TextBox 14"/>
          <p:cNvSpPr txBox="1"/>
          <p:nvPr/>
        </p:nvSpPr>
        <p:spPr>
          <a:xfrm>
            <a:off x="2195736" y="6100265"/>
            <a:ext cx="6005493" cy="365842"/>
          </a:xfrm>
          <a:prstGeom prst="rect">
            <a:avLst/>
          </a:prstGeom>
          <a:noFill/>
        </p:spPr>
        <p:txBody>
          <a:bodyPr wrap="square" rtlCol="0">
            <a:spAutoFit/>
          </a:bodyPr>
          <a:lstStyle/>
          <a:p>
            <a:r>
              <a:rPr lang="en-GB" b="1">
                <a:solidFill>
                  <a:srgbClr val="7030A0"/>
                </a:solidFill>
                <a:latin typeface="Century Gothic" panose="020B0502020202020204" pitchFamily="34" charset="0"/>
              </a:rPr>
              <a:t>ALL UNIFORM NEEDS TO BE NAMED PLEASE</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245600" y="2276053"/>
            <a:ext cx="4365104" cy="3002808"/>
          </a:xfrm>
          <a:prstGeom prst="rect">
            <a:avLst/>
          </a:prstGeom>
        </p:spPr>
      </p:pic>
    </p:spTree>
    <p:extLst>
      <p:ext uri="{BB962C8B-B14F-4D97-AF65-F5344CB8AC3E}">
        <p14:creationId xmlns:p14="http://schemas.microsoft.com/office/powerpoint/2010/main" val="1354704837"/>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1"/>
          <p:cNvSpPr txBox="1">
            <a:spLocks/>
          </p:cNvSpPr>
          <p:nvPr/>
        </p:nvSpPr>
        <p:spPr>
          <a:xfrm>
            <a:off x="1115616" y="341784"/>
            <a:ext cx="6833418" cy="1143000"/>
          </a:xfrm>
          <a:prstGeom prst="rect">
            <a:avLst/>
          </a:prstGeom>
        </p:spPr>
        <p:txBody>
          <a:bodyPr rtlCol="0">
            <a:normAutofit fontScale="25000" lnSpcReduction="20000"/>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l" fontAlgn="auto">
              <a:spcAft>
                <a:spcPts val="0"/>
              </a:spcAft>
              <a:defRPr/>
            </a:pPr>
            <a:r>
              <a:rPr lang="en-GB"/>
              <a:t>             </a:t>
            </a:r>
            <a:r>
              <a:rPr lang="en-GB" sz="16000" u="sng">
                <a:latin typeface="Century Gothic" panose="020B0502020202020204" pitchFamily="34" charset="0"/>
              </a:rPr>
              <a:t>Things to Bring to School</a:t>
            </a:r>
            <a:r>
              <a:rPr lang="en-GB" u="sng"/>
              <a:t/>
            </a:r>
            <a:br>
              <a:rPr lang="en-GB" u="sng"/>
            </a:br>
            <a:endParaRPr lang="fr-CA">
              <a:solidFill>
                <a:schemeClr val="tx1">
                  <a:lumMod val="75000"/>
                  <a:lumOff val="25000"/>
                </a:schemeClr>
              </a:solidFill>
            </a:endParaRPr>
          </a:p>
        </p:txBody>
      </p:sp>
      <p:sp>
        <p:nvSpPr>
          <p:cNvPr id="9" name="Espace réservé du contenu 2"/>
          <p:cNvSpPr txBox="1">
            <a:spLocks/>
          </p:cNvSpPr>
          <p:nvPr/>
        </p:nvSpPr>
        <p:spPr>
          <a:xfrm>
            <a:off x="683568" y="1484784"/>
            <a:ext cx="7087659" cy="3981773"/>
          </a:xfrm>
          <a:prstGeom prst="rect">
            <a:avLst/>
          </a:prstGeom>
        </p:spPr>
        <p:txBody>
          <a:bodyPr rtlCol="0">
            <a:normAutofit lnSpcReduction="10000"/>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900" b="1">
                <a:latin typeface="Century Gothic" panose="020B0502020202020204" pitchFamily="34" charset="0"/>
              </a:rPr>
              <a:t>To be kept in school:</a:t>
            </a:r>
            <a:endParaRPr lang="en-GB" sz="1900" i="1">
              <a:latin typeface="Century Gothic" panose="020B0502020202020204" pitchFamily="34" charset="0"/>
            </a:endParaRPr>
          </a:p>
          <a:p>
            <a:pPr>
              <a:buFont typeface="Wingdings" pitchFamily="2" charset="2"/>
              <a:buChar char="ü"/>
            </a:pPr>
            <a:r>
              <a:rPr lang="en-GB" sz="1900" i="1">
                <a:latin typeface="Century Gothic" panose="020B0502020202020204" pitchFamily="34" charset="0"/>
              </a:rPr>
              <a:t>Spare clothes (trousers, t-shirt, jumper, underwear and socks)</a:t>
            </a:r>
          </a:p>
          <a:p>
            <a:pPr>
              <a:buFont typeface="Wingdings" pitchFamily="2" charset="2"/>
              <a:buChar char="ü"/>
            </a:pPr>
            <a:endParaRPr lang="en-GB" sz="1900" i="1">
              <a:latin typeface="Century Gothic" panose="020B0502020202020204" pitchFamily="34" charset="0"/>
            </a:endParaRPr>
          </a:p>
          <a:p>
            <a:pPr marL="0" indent="0">
              <a:buNone/>
            </a:pPr>
            <a:r>
              <a:rPr lang="en-GB" sz="1900" b="1">
                <a:latin typeface="Century Gothic" panose="020B0502020202020204" pitchFamily="34" charset="0"/>
              </a:rPr>
              <a:t>To bring each day:</a:t>
            </a:r>
          </a:p>
          <a:p>
            <a:pPr>
              <a:buFont typeface="Wingdings" pitchFamily="2" charset="2"/>
              <a:buChar char="ü"/>
            </a:pPr>
            <a:r>
              <a:rPr lang="en-GB" sz="1900" i="1">
                <a:latin typeface="Century Gothic" panose="020B0502020202020204" pitchFamily="34" charset="0"/>
              </a:rPr>
              <a:t>Suitable warm/waterproof coat</a:t>
            </a:r>
          </a:p>
          <a:p>
            <a:pPr>
              <a:buFont typeface="Wingdings" pitchFamily="2" charset="2"/>
              <a:buChar char="ü"/>
            </a:pPr>
            <a:r>
              <a:rPr lang="en-GB" sz="1900" i="1">
                <a:latin typeface="Century Gothic" panose="020B0502020202020204" pitchFamily="34" charset="0"/>
              </a:rPr>
              <a:t>Book bags: reading records and reading books (book bag available to order on Uniform Direct website)</a:t>
            </a:r>
          </a:p>
          <a:p>
            <a:pPr>
              <a:buFont typeface="Wingdings" pitchFamily="2" charset="2"/>
              <a:buChar char="ü"/>
            </a:pPr>
            <a:r>
              <a:rPr lang="en-GB" sz="1900" i="1">
                <a:latin typeface="Century Gothic" panose="020B0502020202020204" pitchFamily="34" charset="0"/>
              </a:rPr>
              <a:t>Water bottle- only water please (first one is provided free of charge)</a:t>
            </a:r>
          </a:p>
          <a:p>
            <a:pPr>
              <a:buFont typeface="Wingdings" pitchFamily="2" charset="2"/>
              <a:buChar char="ü"/>
            </a:pPr>
            <a:r>
              <a:rPr lang="en-GB" sz="1900" i="1">
                <a:latin typeface="Century Gothic" panose="020B0502020202020204" pitchFamily="34" charset="0"/>
              </a:rPr>
              <a:t>Sun hats in the warmer weather</a:t>
            </a:r>
          </a:p>
          <a:p>
            <a:pPr>
              <a:buFont typeface="Wingdings" pitchFamily="2" charset="2"/>
              <a:buChar char="ü"/>
            </a:pPr>
            <a:r>
              <a:rPr lang="en-GB" sz="1900" i="1">
                <a:latin typeface="Century Gothic" panose="020B0502020202020204" pitchFamily="34" charset="0"/>
              </a:rPr>
              <a:t>Hat/scarf/gloves in cold weather</a:t>
            </a:r>
          </a:p>
          <a:p>
            <a:pPr>
              <a:buFont typeface="Wingdings" pitchFamily="2" charset="2"/>
              <a:buChar char="ü"/>
            </a:pPr>
            <a:endParaRPr lang="en-GB" sz="1800" i="1"/>
          </a:p>
          <a:p>
            <a:pPr>
              <a:buFont typeface="Wingdings" pitchFamily="2" charset="2"/>
              <a:buChar char="ü"/>
            </a:pPr>
            <a:endParaRPr lang="en-GB" sz="1800" i="1"/>
          </a:p>
        </p:txBody>
      </p:sp>
      <p:sp>
        <p:nvSpPr>
          <p:cNvPr id="15" name="TextBox 14"/>
          <p:cNvSpPr txBox="1"/>
          <p:nvPr/>
        </p:nvSpPr>
        <p:spPr>
          <a:xfrm>
            <a:off x="2483768" y="5733256"/>
            <a:ext cx="5850989" cy="369332"/>
          </a:xfrm>
          <a:prstGeom prst="rect">
            <a:avLst/>
          </a:prstGeom>
          <a:noFill/>
        </p:spPr>
        <p:txBody>
          <a:bodyPr wrap="square" rtlCol="0">
            <a:spAutoFit/>
          </a:bodyPr>
          <a:lstStyle/>
          <a:p>
            <a:r>
              <a:rPr lang="en-GB" b="1">
                <a:solidFill>
                  <a:srgbClr val="7030A0"/>
                </a:solidFill>
                <a:latin typeface="Century Gothic" panose="020B0502020202020204" pitchFamily="34" charset="0"/>
              </a:rPr>
              <a:t>ALL ITEMS NEED TO BE NAMED PLEASE</a:t>
            </a:r>
          </a:p>
        </p:txBody>
      </p:sp>
    </p:spTree>
    <p:extLst>
      <p:ext uri="{BB962C8B-B14F-4D97-AF65-F5344CB8AC3E}">
        <p14:creationId xmlns:p14="http://schemas.microsoft.com/office/powerpoint/2010/main" val="655662969"/>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634" y="0"/>
            <a:ext cx="8352928" cy="1143000"/>
          </a:xfrm>
        </p:spPr>
        <p:txBody>
          <a:bodyPr rtlCol="0">
            <a:noAutofit/>
          </a:bodyPr>
          <a:lstStyle/>
          <a:p>
            <a:pPr algn="ctr" fontAlgn="auto">
              <a:spcAft>
                <a:spcPts val="0"/>
              </a:spcAft>
              <a:defRPr/>
            </a:pPr>
            <a:r>
              <a:rPr lang="fr-CA" sz="4000" u="sng">
                <a:solidFill>
                  <a:schemeClr val="tx1">
                    <a:lumMod val="75000"/>
                    <a:lumOff val="25000"/>
                  </a:schemeClr>
                </a:solidFill>
                <a:latin typeface="Century Gothic" panose="020B0502020202020204" pitchFamily="34" charset="0"/>
              </a:rPr>
              <a:t>Lunch/Snacks</a:t>
            </a:r>
          </a:p>
        </p:txBody>
      </p:sp>
      <p:sp>
        <p:nvSpPr>
          <p:cNvPr id="6" name="Content Placeholder 2"/>
          <p:cNvSpPr>
            <a:spLocks noGrp="1"/>
          </p:cNvSpPr>
          <p:nvPr>
            <p:ph idx="1"/>
          </p:nvPr>
        </p:nvSpPr>
        <p:spPr>
          <a:xfrm>
            <a:off x="788267" y="1263529"/>
            <a:ext cx="7713662" cy="4525962"/>
          </a:xfrm>
        </p:spPr>
        <p:txBody>
          <a:bodyPr/>
          <a:lstStyle/>
          <a:p>
            <a:r>
              <a:rPr lang="en-US" sz="2400" b="1">
                <a:latin typeface="Century Gothic"/>
              </a:rPr>
              <a:t>Free lunches for Reception, Year 1 and Year 2. These are known as Universal Free School Meals.</a:t>
            </a:r>
            <a:endParaRPr lang="en-US" sz="2400" b="1">
              <a:latin typeface="Century Gothic" panose="020B0502020202020204" pitchFamily="34" charset="0"/>
            </a:endParaRPr>
          </a:p>
          <a:p>
            <a:r>
              <a:rPr lang="en-US" sz="2400">
                <a:latin typeface="Century Gothic"/>
              </a:rPr>
              <a:t>Free lunches are compulsory for Reception pupils. We can meet a wide range of dietary needs- hot and cold food.</a:t>
            </a:r>
          </a:p>
          <a:p>
            <a:endParaRPr lang="en-US" sz="2400">
              <a:latin typeface="Century Gothic" panose="020B0502020202020204" pitchFamily="34" charset="0"/>
            </a:endParaRPr>
          </a:p>
          <a:p>
            <a:r>
              <a:rPr lang="en-US" sz="2400">
                <a:latin typeface="Century Gothic" panose="020B0502020202020204" pitchFamily="34" charset="0"/>
              </a:rPr>
              <a:t>Fruit and milk are also provided. </a:t>
            </a:r>
          </a:p>
          <a:p>
            <a:endParaRPr lang="en-US" sz="2400" b="1">
              <a:latin typeface="Century Gothic" panose="020B0502020202020204" pitchFamily="34" charset="0"/>
            </a:endParaRPr>
          </a:p>
          <a:p>
            <a:r>
              <a:rPr lang="en-US" sz="2400">
                <a:latin typeface="Century Gothic" panose="020B0502020202020204" pitchFamily="34" charset="0"/>
              </a:rPr>
              <a:t>Meals can be pre-ordered on your </a:t>
            </a:r>
            <a:r>
              <a:rPr lang="en-US" sz="2400" b="1">
                <a:latin typeface="Century Gothic" panose="020B0502020202020204" pitchFamily="34" charset="0"/>
              </a:rPr>
              <a:t>Parent Pay </a:t>
            </a:r>
            <a:r>
              <a:rPr lang="en-US" sz="2400">
                <a:latin typeface="Century Gothic" panose="020B0502020202020204" pitchFamily="34" charset="0"/>
              </a:rPr>
              <a:t>account- 1 of 4 options.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6176" y="2996952"/>
            <a:ext cx="2088232" cy="1559729"/>
          </a:xfrm>
          <a:prstGeom prst="rect">
            <a:avLst/>
          </a:prstGeom>
        </p:spPr>
      </p:pic>
    </p:spTree>
    <p:extLst>
      <p:ext uri="{BB962C8B-B14F-4D97-AF65-F5344CB8AC3E}">
        <p14:creationId xmlns:p14="http://schemas.microsoft.com/office/powerpoint/2010/main" val="2790394881"/>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B044B-C1E6-0878-A191-3CAE3E2BFF46}"/>
              </a:ext>
            </a:extLst>
          </p:cNvPr>
          <p:cNvSpPr>
            <a:spLocks noGrp="1"/>
          </p:cNvSpPr>
          <p:nvPr>
            <p:ph type="title"/>
          </p:nvPr>
        </p:nvSpPr>
        <p:spPr/>
        <p:txBody>
          <a:bodyPr/>
          <a:lstStyle/>
          <a:p>
            <a:r>
              <a:rPr lang="en-US" sz="4000" u="sng">
                <a:latin typeface="Century Gothic"/>
              </a:rPr>
              <a:t>Free School Meal application</a:t>
            </a:r>
          </a:p>
        </p:txBody>
      </p:sp>
      <p:sp>
        <p:nvSpPr>
          <p:cNvPr id="3" name="Content Placeholder 2">
            <a:extLst>
              <a:ext uri="{FF2B5EF4-FFF2-40B4-BE49-F238E27FC236}">
                <a16:creationId xmlns:a16="http://schemas.microsoft.com/office/drawing/2014/main" id="{89ACAD7D-1362-DE45-A030-381C27A121D2}"/>
              </a:ext>
            </a:extLst>
          </p:cNvPr>
          <p:cNvSpPr>
            <a:spLocks noGrp="1"/>
          </p:cNvSpPr>
          <p:nvPr>
            <p:ph idx="1"/>
          </p:nvPr>
        </p:nvSpPr>
        <p:spPr>
          <a:xfrm>
            <a:off x="577030" y="1484313"/>
            <a:ext cx="8383691" cy="5152358"/>
          </a:xfrm>
        </p:spPr>
        <p:txBody>
          <a:bodyPr/>
          <a:lstStyle/>
          <a:p>
            <a:r>
              <a:rPr lang="en-US" sz="2400">
                <a:latin typeface="Century Gothic"/>
              </a:rPr>
              <a:t>You are able to apply for Free School Meals, which is done through Lincolnshire County Council. </a:t>
            </a:r>
          </a:p>
          <a:p>
            <a:endParaRPr lang="en-US" sz="2400">
              <a:latin typeface="Century Gothic"/>
            </a:endParaRPr>
          </a:p>
          <a:p>
            <a:r>
              <a:rPr lang="en-US" sz="2400">
                <a:latin typeface="Century Gothic"/>
              </a:rPr>
              <a:t>The application information in your pack. We encourage to apply as you will then automatically receive any Government initiatives such as Holiday Activity Fund Clubs and Holiday Support Fund (food vouchers). These are only available to those who are entitled to Free School Meals, </a:t>
            </a:r>
            <a:r>
              <a:rPr lang="en-US" sz="2400" b="1" u="sng">
                <a:latin typeface="Century Gothic"/>
              </a:rPr>
              <a:t>NOT</a:t>
            </a:r>
            <a:r>
              <a:rPr lang="en-US" sz="2400">
                <a:latin typeface="Century Gothic"/>
              </a:rPr>
              <a:t> just Universal Free School Meals</a:t>
            </a:r>
          </a:p>
        </p:txBody>
      </p:sp>
    </p:spTree>
    <p:extLst>
      <p:ext uri="{BB962C8B-B14F-4D97-AF65-F5344CB8AC3E}">
        <p14:creationId xmlns:p14="http://schemas.microsoft.com/office/powerpoint/2010/main" val="1275254117"/>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634" y="0"/>
            <a:ext cx="8352928" cy="1143000"/>
          </a:xfrm>
        </p:spPr>
        <p:txBody>
          <a:bodyPr rtlCol="0">
            <a:noAutofit/>
          </a:bodyPr>
          <a:lstStyle/>
          <a:p>
            <a:pPr fontAlgn="auto">
              <a:spcAft>
                <a:spcPts val="0"/>
              </a:spcAft>
              <a:defRPr/>
            </a:pPr>
            <a:r>
              <a:rPr lang="fr-CA" sz="4000" u="sng" err="1">
                <a:solidFill>
                  <a:schemeClr val="tx1">
                    <a:lumMod val="75000"/>
                    <a:lumOff val="25000"/>
                  </a:schemeClr>
                </a:solidFill>
                <a:latin typeface="Century Gothic" panose="020B0502020202020204" pitchFamily="34" charset="0"/>
              </a:rPr>
              <a:t>Before</a:t>
            </a:r>
            <a:r>
              <a:rPr lang="fr-CA" sz="4000" u="sng">
                <a:solidFill>
                  <a:schemeClr val="tx1">
                    <a:lumMod val="75000"/>
                    <a:lumOff val="25000"/>
                  </a:schemeClr>
                </a:solidFill>
                <a:latin typeface="Century Gothic" panose="020B0502020202020204" pitchFamily="34" charset="0"/>
              </a:rPr>
              <a:t> and </a:t>
            </a:r>
            <a:r>
              <a:rPr lang="fr-CA" sz="4000" u="sng" err="1">
                <a:solidFill>
                  <a:schemeClr val="tx1">
                    <a:lumMod val="75000"/>
                    <a:lumOff val="25000"/>
                  </a:schemeClr>
                </a:solidFill>
                <a:latin typeface="Century Gothic" panose="020B0502020202020204" pitchFamily="34" charset="0"/>
              </a:rPr>
              <a:t>After</a:t>
            </a:r>
            <a:r>
              <a:rPr lang="fr-CA" sz="4000" u="sng">
                <a:solidFill>
                  <a:schemeClr val="tx1">
                    <a:lumMod val="75000"/>
                    <a:lumOff val="25000"/>
                  </a:schemeClr>
                </a:solidFill>
                <a:latin typeface="Century Gothic" panose="020B0502020202020204" pitchFamily="34" charset="0"/>
              </a:rPr>
              <a:t> </a:t>
            </a:r>
            <a:r>
              <a:rPr lang="fr-CA" sz="4000" u="sng" err="1">
                <a:solidFill>
                  <a:schemeClr val="tx1">
                    <a:lumMod val="75000"/>
                    <a:lumOff val="25000"/>
                  </a:schemeClr>
                </a:solidFill>
                <a:latin typeface="Century Gothic" panose="020B0502020202020204" pitchFamily="34" charset="0"/>
              </a:rPr>
              <a:t>School</a:t>
            </a:r>
            <a:r>
              <a:rPr lang="fr-CA" sz="4000" u="sng">
                <a:solidFill>
                  <a:schemeClr val="tx1">
                    <a:lumMod val="75000"/>
                    <a:lumOff val="25000"/>
                  </a:schemeClr>
                </a:solidFill>
                <a:latin typeface="Century Gothic" panose="020B0502020202020204" pitchFamily="34" charset="0"/>
              </a:rPr>
              <a:t> Provision</a:t>
            </a:r>
          </a:p>
        </p:txBody>
      </p:sp>
      <p:sp>
        <p:nvSpPr>
          <p:cNvPr id="6" name="Content Placeholder 2"/>
          <p:cNvSpPr>
            <a:spLocks noGrp="1"/>
          </p:cNvSpPr>
          <p:nvPr>
            <p:ph idx="1"/>
          </p:nvPr>
        </p:nvSpPr>
        <p:spPr>
          <a:xfrm>
            <a:off x="539014" y="1170348"/>
            <a:ext cx="7713662" cy="4525962"/>
          </a:xfrm>
        </p:spPr>
        <p:txBody>
          <a:bodyPr/>
          <a:lstStyle/>
          <a:p>
            <a:r>
              <a:rPr lang="en-US" sz="2400">
                <a:latin typeface="Century Gothic" panose="020B0502020202020204" pitchFamily="34" charset="0"/>
              </a:rPr>
              <a:t>For parents who require wraparound childcare (before and after school provision) we have provision on site- Club House</a:t>
            </a:r>
          </a:p>
          <a:p>
            <a:endParaRPr lang="en-US" sz="2400">
              <a:latin typeface="Century Gothic" panose="020B0502020202020204" pitchFamily="34" charset="0"/>
            </a:endParaRPr>
          </a:p>
          <a:p>
            <a:r>
              <a:rPr lang="en-US" sz="2400">
                <a:latin typeface="Century Gothic"/>
              </a:rPr>
              <a:t>The provision is ran by an external provider- </a:t>
            </a:r>
            <a:r>
              <a:rPr lang="en-US" sz="2400" err="1">
                <a:latin typeface="Century Gothic"/>
              </a:rPr>
              <a:t>Headstart</a:t>
            </a:r>
            <a:r>
              <a:rPr lang="en-US" sz="2400">
                <a:latin typeface="Century Gothic"/>
              </a:rPr>
              <a:t>- please see them for details </a:t>
            </a:r>
            <a:r>
              <a:rPr lang="en-US" sz="2400" err="1">
                <a:latin typeface="Century Gothic"/>
              </a:rPr>
              <a:t>e.g</a:t>
            </a:r>
            <a:r>
              <a:rPr lang="en-US" sz="2400">
                <a:latin typeface="Century Gothic"/>
              </a:rPr>
              <a:t> cost.</a:t>
            </a:r>
          </a:p>
          <a:p>
            <a:endParaRPr lang="en-US" sz="2400">
              <a:latin typeface="Century Gothic" panose="020B0502020202020204" pitchFamily="34" charset="0"/>
            </a:endParaRPr>
          </a:p>
          <a:p>
            <a:r>
              <a:rPr lang="en-US" sz="2400">
                <a:latin typeface="Century Gothic"/>
              </a:rPr>
              <a:t>Club House opens at 8am and closes at 6pm and is located in our Extended Provision building. </a:t>
            </a:r>
            <a:endParaRPr lang="en-US" sz="2400">
              <a:latin typeface="Century Gothic" panose="020B0502020202020204" pitchFamily="34" charset="0"/>
            </a:endParaRPr>
          </a:p>
          <a:p>
            <a:endParaRPr lang="en-US" sz="2400">
              <a:latin typeface="Century Gothic" panose="020B0502020202020204" pitchFamily="34" charset="0"/>
            </a:endParaRPr>
          </a:p>
          <a:p>
            <a:pPr marL="0" indent="0">
              <a:buNone/>
            </a:pPr>
            <a:endParaRPr lang="en-US" sz="2400">
              <a:latin typeface="Century Gothic" panose="020B0502020202020204" pitchFamily="34" charset="0"/>
            </a:endParaRPr>
          </a:p>
          <a:p>
            <a:endParaRPr lang="en-US" sz="2400">
              <a:latin typeface="Century Gothic" panose="020B0502020202020204" pitchFamily="34" charset="0"/>
            </a:endParaRPr>
          </a:p>
          <a:p>
            <a:endParaRPr lang="en-US" sz="2400">
              <a:latin typeface="Century Gothic" panose="020B0502020202020204" pitchFamily="34" charset="0"/>
            </a:endParaRPr>
          </a:p>
          <a:p>
            <a:pPr marL="0" indent="0">
              <a:buNone/>
            </a:pPr>
            <a:endParaRPr lang="en-US" sz="2400">
              <a:latin typeface="Century Gothic" panose="020B0502020202020204" pitchFamily="34" charset="0"/>
            </a:endParaRPr>
          </a:p>
          <a:p>
            <a:endParaRPr lang="en-US" sz="2400">
              <a:latin typeface="Century Gothic" panose="020B0502020202020204" pitchFamily="34" charset="0"/>
            </a:endParaRPr>
          </a:p>
        </p:txBody>
      </p:sp>
    </p:spTree>
    <p:extLst>
      <p:ext uri="{BB962C8B-B14F-4D97-AF65-F5344CB8AC3E}">
        <p14:creationId xmlns:p14="http://schemas.microsoft.com/office/powerpoint/2010/main" val="6809016"/>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79712" y="274638"/>
            <a:ext cx="6329362" cy="1143000"/>
          </a:xfrm>
        </p:spPr>
        <p:txBody>
          <a:bodyPr rtlCol="0">
            <a:normAutofit fontScale="90000"/>
          </a:bodyPr>
          <a:lstStyle/>
          <a:p>
            <a:pPr algn="l" fontAlgn="auto">
              <a:spcAft>
                <a:spcPts val="0"/>
              </a:spcAft>
              <a:defRPr/>
            </a:pPr>
            <a:r>
              <a:rPr lang="fr-CA" u="sng" err="1">
                <a:solidFill>
                  <a:schemeClr val="tx1">
                    <a:lumMod val="75000"/>
                    <a:lumOff val="25000"/>
                  </a:schemeClr>
                </a:solidFill>
                <a:latin typeface="Century Gothic" panose="020B0502020202020204" pitchFamily="34" charset="0"/>
              </a:rPr>
              <a:t>What</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shall</a:t>
            </a:r>
            <a:r>
              <a:rPr lang="fr-CA" u="sng">
                <a:solidFill>
                  <a:schemeClr val="tx1">
                    <a:lumMod val="75000"/>
                    <a:lumOff val="25000"/>
                  </a:schemeClr>
                </a:solidFill>
                <a:latin typeface="Century Gothic" panose="020B0502020202020204" pitchFamily="34" charset="0"/>
              </a:rPr>
              <a:t> I do </a:t>
            </a:r>
            <a:r>
              <a:rPr lang="fr-CA" u="sng" err="1">
                <a:solidFill>
                  <a:schemeClr val="tx1">
                    <a:lumMod val="75000"/>
                    <a:lumOff val="25000"/>
                  </a:schemeClr>
                </a:solidFill>
                <a:latin typeface="Century Gothic" panose="020B0502020202020204" pitchFamily="34" charset="0"/>
              </a:rPr>
              <a:t>now</a:t>
            </a:r>
            <a:r>
              <a:rPr lang="fr-CA" u="sng">
                <a:solidFill>
                  <a:schemeClr val="tx1">
                    <a:lumMod val="75000"/>
                    <a:lumOff val="25000"/>
                  </a:schemeClr>
                </a:solidFill>
                <a:latin typeface="Century Gothic" panose="020B0502020202020204" pitchFamily="34" charset="0"/>
              </a:rPr>
              <a:t>?</a:t>
            </a:r>
            <a:r>
              <a:rPr lang="en-GB" u="sng"/>
              <a:t/>
            </a:r>
            <a:br>
              <a:rPr lang="en-GB" u="sng"/>
            </a:br>
            <a:endParaRPr lang="fr-CA">
              <a:solidFill>
                <a:schemeClr val="tx1">
                  <a:lumMod val="75000"/>
                  <a:lumOff val="25000"/>
                </a:schemeClr>
              </a:solidFill>
            </a:endParaRPr>
          </a:p>
        </p:txBody>
      </p:sp>
      <p:sp>
        <p:nvSpPr>
          <p:cNvPr id="3" name="Espace réservé du contenu 2"/>
          <p:cNvSpPr>
            <a:spLocks noGrp="1"/>
          </p:cNvSpPr>
          <p:nvPr>
            <p:ph idx="1"/>
          </p:nvPr>
        </p:nvSpPr>
        <p:spPr>
          <a:xfrm>
            <a:off x="323528" y="1052736"/>
            <a:ext cx="8280920" cy="5175150"/>
          </a:xfrm>
        </p:spPr>
        <p:txBody>
          <a:bodyPr rtlCol="0">
            <a:normAutofit lnSpcReduction="10000"/>
          </a:bodyPr>
          <a:lstStyle/>
          <a:p>
            <a:pPr>
              <a:buFont typeface="Wingdings" pitchFamily="2" charset="2"/>
              <a:buChar char="ü"/>
              <a:defRPr/>
            </a:pPr>
            <a:r>
              <a:rPr lang="en-GB" sz="2600">
                <a:latin typeface="Century Gothic" panose="020B0502020202020204" pitchFamily="34" charset="0"/>
              </a:rPr>
              <a:t>Complete and hand back admissions form and consent forms.</a:t>
            </a:r>
          </a:p>
          <a:p>
            <a:pPr>
              <a:buFont typeface="Wingdings" pitchFamily="2" charset="2"/>
              <a:buChar char="ü"/>
              <a:defRPr/>
            </a:pPr>
            <a:r>
              <a:rPr lang="en-GB" sz="2600">
                <a:latin typeface="Century Gothic" panose="020B0502020202020204" pitchFamily="34" charset="0"/>
              </a:rPr>
              <a:t>Please let us know of any important medical information/allergies. </a:t>
            </a:r>
          </a:p>
          <a:p>
            <a:pPr>
              <a:buFont typeface="Wingdings" pitchFamily="2" charset="2"/>
              <a:buChar char="ü"/>
              <a:defRPr/>
            </a:pPr>
            <a:r>
              <a:rPr lang="en-US" sz="2600">
                <a:latin typeface="Century Gothic" panose="020B0502020202020204" pitchFamily="34" charset="0"/>
              </a:rPr>
              <a:t>Present your child’s birth certificate. </a:t>
            </a:r>
            <a:endParaRPr lang="en-GB" sz="2600">
              <a:latin typeface="Century Gothic" panose="020B0502020202020204" pitchFamily="34" charset="0"/>
            </a:endParaRPr>
          </a:p>
          <a:p>
            <a:pPr>
              <a:buFont typeface="Wingdings" pitchFamily="2" charset="2"/>
              <a:buChar char="ü"/>
              <a:defRPr/>
            </a:pPr>
            <a:r>
              <a:rPr lang="en-GB" sz="2600">
                <a:latin typeface="Century Gothic" panose="020B0502020202020204" pitchFamily="34" charset="0"/>
              </a:rPr>
              <a:t>Make an appointment for a home visit. </a:t>
            </a:r>
          </a:p>
          <a:p>
            <a:pPr>
              <a:buFont typeface="Wingdings" pitchFamily="2" charset="2"/>
              <a:buChar char="ü"/>
              <a:defRPr/>
            </a:pPr>
            <a:r>
              <a:rPr lang="en-GB" sz="2600">
                <a:latin typeface="Century Gothic" panose="020B0502020202020204" pitchFamily="34" charset="0"/>
              </a:rPr>
              <a:t>Take a look at our uniform on the </a:t>
            </a:r>
            <a:r>
              <a:rPr lang="en-GB" sz="2600" b="1" u="sng">
                <a:solidFill>
                  <a:srgbClr val="9900CC"/>
                </a:solidFill>
                <a:latin typeface="Century Gothic" panose="020B0502020202020204" pitchFamily="34" charset="0"/>
              </a:rPr>
              <a:t>Uniform Direct </a:t>
            </a:r>
            <a:r>
              <a:rPr lang="en-GB" sz="2600">
                <a:latin typeface="Century Gothic" panose="020B0502020202020204" pitchFamily="34" charset="0"/>
              </a:rPr>
              <a:t>website (best to order in July)</a:t>
            </a:r>
          </a:p>
          <a:p>
            <a:pPr>
              <a:buFont typeface="Wingdings" pitchFamily="2" charset="2"/>
              <a:buChar char="ü"/>
              <a:defRPr/>
            </a:pPr>
            <a:r>
              <a:rPr lang="en-GB" sz="2600">
                <a:latin typeface="Century Gothic" panose="020B0502020202020204" pitchFamily="34" charset="0"/>
              </a:rPr>
              <a:t>Keep checking emails for any further information </a:t>
            </a:r>
            <a:r>
              <a:rPr lang="en-GB" sz="2600" err="1">
                <a:latin typeface="Century Gothic" panose="020B0502020202020204" pitchFamily="34" charset="0"/>
              </a:rPr>
              <a:t>e.g</a:t>
            </a:r>
            <a:r>
              <a:rPr lang="en-GB" sz="2600">
                <a:latin typeface="Century Gothic" panose="020B0502020202020204" pitchFamily="34" charset="0"/>
              </a:rPr>
              <a:t> class, tower team.</a:t>
            </a:r>
          </a:p>
          <a:p>
            <a:pPr>
              <a:buFont typeface="Wingdings" pitchFamily="2" charset="2"/>
              <a:buChar char="ü"/>
              <a:defRPr/>
            </a:pPr>
            <a:r>
              <a:rPr lang="en-GB" sz="2600">
                <a:latin typeface="Century Gothic" panose="020B0502020202020204" pitchFamily="34" charset="0"/>
              </a:rPr>
              <a:t>Speak to Club House if you require before and after school childcare. </a:t>
            </a:r>
          </a:p>
          <a:p>
            <a:pPr marL="0" indent="0" fontAlgn="auto">
              <a:spcAft>
                <a:spcPts val="0"/>
              </a:spcAft>
              <a:buNone/>
              <a:defRPr/>
            </a:pPr>
            <a:endParaRPr lang="fr-CA">
              <a:solidFill>
                <a:schemeClr val="tx1">
                  <a:lumMod val="75000"/>
                  <a:lumOff val="25000"/>
                </a:schemeClr>
              </a:solidFill>
            </a:endParaRPr>
          </a:p>
        </p:txBody>
      </p:sp>
    </p:spTree>
    <p:extLst>
      <p:ext uri="{BB962C8B-B14F-4D97-AF65-F5344CB8AC3E}">
        <p14:creationId xmlns:p14="http://schemas.microsoft.com/office/powerpoint/2010/main" val="246881499"/>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5616" y="10923"/>
            <a:ext cx="6329362" cy="1143000"/>
          </a:xfrm>
        </p:spPr>
        <p:txBody>
          <a:bodyPr rtlCol="0">
            <a:normAutofit fontScale="90000"/>
          </a:bodyPr>
          <a:lstStyle/>
          <a:p>
            <a:pPr fontAlgn="auto">
              <a:spcAft>
                <a:spcPts val="0"/>
              </a:spcAft>
              <a:defRPr/>
            </a:pPr>
            <a:r>
              <a:rPr lang="fr-CA" u="sng">
                <a:solidFill>
                  <a:schemeClr val="tx1">
                    <a:lumMod val="75000"/>
                    <a:lumOff val="25000"/>
                  </a:schemeClr>
                </a:solidFill>
                <a:latin typeface="Century Gothic" panose="020B0502020202020204" pitchFamily="34" charset="0"/>
              </a:rPr>
              <a:t>A </a:t>
            </a:r>
            <a:r>
              <a:rPr lang="fr-CA" u="sng" err="1">
                <a:solidFill>
                  <a:schemeClr val="tx1">
                    <a:lumMod val="75000"/>
                    <a:lumOff val="25000"/>
                  </a:schemeClr>
                </a:solidFill>
                <a:latin typeface="Century Gothic" panose="020B0502020202020204" pitchFamily="34" charset="0"/>
              </a:rPr>
              <a:t>typical</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day</a:t>
            </a:r>
            <a:r>
              <a:rPr lang="fr-CA" u="sng">
                <a:solidFill>
                  <a:schemeClr val="tx1">
                    <a:lumMod val="75000"/>
                    <a:lumOff val="25000"/>
                  </a:schemeClr>
                </a:solidFill>
                <a:latin typeface="Century Gothic" panose="020B0502020202020204" pitchFamily="34" charset="0"/>
              </a:rPr>
              <a:t> in the EYFS</a:t>
            </a:r>
          </a:p>
        </p:txBody>
      </p:sp>
      <p:sp>
        <p:nvSpPr>
          <p:cNvPr id="6" name="Content Placeholder 2"/>
          <p:cNvSpPr>
            <a:spLocks noGrp="1"/>
          </p:cNvSpPr>
          <p:nvPr>
            <p:ph idx="1"/>
          </p:nvPr>
        </p:nvSpPr>
        <p:spPr>
          <a:xfrm>
            <a:off x="468313" y="1052513"/>
            <a:ext cx="7713662" cy="4525962"/>
          </a:xfrm>
        </p:spPr>
        <p:txBody>
          <a:bodyPr/>
          <a:lstStyle/>
          <a:p>
            <a:r>
              <a:rPr lang="en-US" sz="2400">
                <a:latin typeface="Century Gothic" panose="020B0502020202020204" pitchFamily="34" charset="0"/>
              </a:rPr>
              <a:t>Registration</a:t>
            </a:r>
          </a:p>
          <a:p>
            <a:pPr marL="0" indent="0">
              <a:buNone/>
            </a:pPr>
            <a:endParaRPr lang="en-US" sz="2400">
              <a:latin typeface="Century Gothic" panose="020B0502020202020204" pitchFamily="34" charset="0"/>
            </a:endParaRPr>
          </a:p>
          <a:p>
            <a:r>
              <a:rPr lang="en-US" sz="2400">
                <a:latin typeface="Century Gothic" panose="020B0502020202020204" pitchFamily="34" charset="0"/>
              </a:rPr>
              <a:t>Read Write </a:t>
            </a:r>
            <a:r>
              <a:rPr lang="en-US" sz="2400" err="1">
                <a:latin typeface="Century Gothic" panose="020B0502020202020204" pitchFamily="34" charset="0"/>
              </a:rPr>
              <a:t>Inc</a:t>
            </a:r>
            <a:r>
              <a:rPr lang="en-US" sz="2400">
                <a:latin typeface="Century Gothic" panose="020B0502020202020204" pitchFamily="34" charset="0"/>
              </a:rPr>
              <a:t> Phonics + Continuous Provision</a:t>
            </a:r>
          </a:p>
          <a:p>
            <a:endParaRPr lang="en-US" sz="2400">
              <a:latin typeface="Century Gothic" panose="020B0502020202020204" pitchFamily="34" charset="0"/>
            </a:endParaRPr>
          </a:p>
          <a:p>
            <a:r>
              <a:rPr lang="en-US" sz="2400">
                <a:latin typeface="Century Gothic" panose="020B0502020202020204" pitchFamily="34" charset="0"/>
              </a:rPr>
              <a:t>Phonics Workshop for parents- October</a:t>
            </a:r>
          </a:p>
        </p:txBody>
      </p:sp>
      <p:pic>
        <p:nvPicPr>
          <p:cNvPr id="8" name="Picture 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75856" y="3632281"/>
            <a:ext cx="2592288" cy="2232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1113091">
            <a:off x="6921589" y="3487517"/>
            <a:ext cx="1447872" cy="2161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5415348"/>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5616" y="10923"/>
            <a:ext cx="6329362" cy="1143000"/>
          </a:xfrm>
        </p:spPr>
        <p:txBody>
          <a:bodyPr rtlCol="0">
            <a:normAutofit fontScale="90000"/>
          </a:bodyPr>
          <a:lstStyle/>
          <a:p>
            <a:pPr fontAlgn="auto">
              <a:spcAft>
                <a:spcPts val="0"/>
              </a:spcAft>
              <a:defRPr/>
            </a:pPr>
            <a:r>
              <a:rPr lang="en-GB" u="sng">
                <a:solidFill>
                  <a:schemeClr val="tx1">
                    <a:lumMod val="75000"/>
                    <a:lumOff val="25000"/>
                  </a:schemeClr>
                </a:solidFill>
                <a:latin typeface="Century Gothic" panose="020B0502020202020204" pitchFamily="34" charset="0"/>
              </a:rPr>
              <a:t>A typical day in the EYFS</a:t>
            </a:r>
          </a:p>
        </p:txBody>
      </p:sp>
      <p:sp>
        <p:nvSpPr>
          <p:cNvPr id="6" name="Content Placeholder 2"/>
          <p:cNvSpPr>
            <a:spLocks noGrp="1"/>
          </p:cNvSpPr>
          <p:nvPr>
            <p:ph idx="1"/>
          </p:nvPr>
        </p:nvSpPr>
        <p:spPr>
          <a:xfrm>
            <a:off x="467544" y="1052736"/>
            <a:ext cx="7713662" cy="4525962"/>
          </a:xfrm>
        </p:spPr>
        <p:txBody>
          <a:bodyPr/>
          <a:lstStyle/>
          <a:p>
            <a:r>
              <a:rPr lang="en-US" sz="2400">
                <a:latin typeface="Century Gothic" panose="020B0502020202020204" pitchFamily="34" charset="0"/>
              </a:rPr>
              <a:t>Snack </a:t>
            </a:r>
            <a:r>
              <a:rPr lang="en-US" sz="2400" b="1">
                <a:latin typeface="Century Gothic" panose="020B0502020202020204" pitchFamily="34" charset="0"/>
              </a:rPr>
              <a:t>Free fruit and milk provided by school.</a:t>
            </a:r>
          </a:p>
          <a:p>
            <a:pPr marL="0" indent="0">
              <a:buNone/>
            </a:pPr>
            <a:endParaRPr lang="en-US" sz="2400" b="1">
              <a:latin typeface="Century Gothic" panose="020B0502020202020204" pitchFamily="34" charset="0"/>
            </a:endParaRPr>
          </a:p>
          <a:p>
            <a:r>
              <a:rPr lang="en-US" sz="2400">
                <a:latin typeface="Century Gothic" panose="020B0502020202020204" pitchFamily="34" charset="0"/>
              </a:rPr>
              <a:t>Mathematics + Continuous Provision </a:t>
            </a:r>
          </a:p>
        </p:txBody>
      </p:sp>
      <p:pic>
        <p:nvPicPr>
          <p:cNvPr id="8" name="7C3B26D9-9BB7-4BA8-B165-438353A06DAF-L0-001.jpeg" descr="7C3B26D9-9BB7-4BA8-B165-438353A06DAF-L0-001.jpeg"/>
          <p:cNvPicPr>
            <a:picLocks noChangeAspect="1"/>
          </p:cNvPicPr>
          <p:nvPr/>
        </p:nvPicPr>
        <p:blipFill>
          <a:blip r:embed="rId2"/>
          <a:stretch>
            <a:fillRect/>
          </a:stretch>
        </p:blipFill>
        <p:spPr>
          <a:xfrm>
            <a:off x="2987824" y="2708920"/>
            <a:ext cx="3853210" cy="2736304"/>
          </a:xfrm>
          <a:prstGeom prst="rect">
            <a:avLst/>
          </a:prstGeom>
          <a:ln w="12700">
            <a:miter lim="400000"/>
          </a:ln>
        </p:spPr>
      </p:pic>
    </p:spTree>
    <p:extLst>
      <p:ext uri="{BB962C8B-B14F-4D97-AF65-F5344CB8AC3E}">
        <p14:creationId xmlns:p14="http://schemas.microsoft.com/office/powerpoint/2010/main" val="2653303416"/>
      </p:ext>
    </p:extLst>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05281" y="-119434"/>
            <a:ext cx="6329362" cy="1143000"/>
          </a:xfrm>
        </p:spPr>
        <p:txBody>
          <a:bodyPr rtlCol="0">
            <a:normAutofit fontScale="90000"/>
          </a:bodyPr>
          <a:lstStyle/>
          <a:p>
            <a:pPr fontAlgn="auto">
              <a:spcAft>
                <a:spcPts val="0"/>
              </a:spcAft>
              <a:defRPr/>
            </a:pPr>
            <a:r>
              <a:rPr lang="en-GB" u="sng">
                <a:solidFill>
                  <a:schemeClr val="tx1">
                    <a:lumMod val="75000"/>
                    <a:lumOff val="25000"/>
                  </a:schemeClr>
                </a:solidFill>
                <a:latin typeface="Century Gothic" panose="020B0502020202020204" pitchFamily="34" charset="0"/>
              </a:rPr>
              <a:t>A typical day in the EYFS</a:t>
            </a:r>
          </a:p>
        </p:txBody>
      </p:sp>
      <p:sp>
        <p:nvSpPr>
          <p:cNvPr id="6" name="Content Placeholder 2"/>
          <p:cNvSpPr>
            <a:spLocks noGrp="1"/>
          </p:cNvSpPr>
          <p:nvPr>
            <p:ph idx="1"/>
          </p:nvPr>
        </p:nvSpPr>
        <p:spPr>
          <a:xfrm>
            <a:off x="513131" y="980728"/>
            <a:ext cx="7713662" cy="4525962"/>
          </a:xfrm>
        </p:spPr>
        <p:txBody>
          <a:bodyPr/>
          <a:lstStyle/>
          <a:p>
            <a:r>
              <a:rPr lang="en-US" sz="2400">
                <a:latin typeface="Century Gothic" panose="020B0502020202020204" pitchFamily="34" charset="0"/>
              </a:rPr>
              <a:t>Lunch time- </a:t>
            </a:r>
            <a:r>
              <a:rPr lang="en-US" sz="2400" b="1">
                <a:latin typeface="Century Gothic" panose="020B0502020202020204" pitchFamily="34" charset="0"/>
              </a:rPr>
              <a:t>free hot lunches for Reception, Year 1 and Year 2.</a:t>
            </a:r>
          </a:p>
          <a:p>
            <a:pPr marL="0" indent="0">
              <a:buNone/>
            </a:pPr>
            <a:endParaRPr lang="en-US" sz="2400" b="1">
              <a:latin typeface="Century Gothic" panose="020B0502020202020204" pitchFamily="34" charset="0"/>
            </a:endParaRPr>
          </a:p>
          <a:p>
            <a:r>
              <a:rPr lang="en-US" sz="2400">
                <a:latin typeface="Century Gothic" panose="020B0502020202020204" pitchFamily="34" charset="0"/>
              </a:rPr>
              <a:t>Free lunches are compulsory for Reception pupils. We can meet a wide range of dietary needs.</a:t>
            </a:r>
            <a:endParaRPr lang="en-US" sz="2400" b="1">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rot="21000068">
            <a:off x="858134" y="3614258"/>
            <a:ext cx="4063053" cy="236622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69389">
            <a:off x="5959885" y="3285733"/>
            <a:ext cx="2015514" cy="3023270"/>
          </a:xfrm>
          <a:prstGeom prst="rect">
            <a:avLst/>
          </a:prstGeom>
        </p:spPr>
      </p:pic>
    </p:spTree>
    <p:extLst>
      <p:ext uri="{BB962C8B-B14F-4D97-AF65-F5344CB8AC3E}">
        <p14:creationId xmlns:p14="http://schemas.microsoft.com/office/powerpoint/2010/main" val="3643728528"/>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43608" y="0"/>
            <a:ext cx="6329362" cy="1143000"/>
          </a:xfrm>
        </p:spPr>
        <p:txBody>
          <a:bodyPr rtlCol="0">
            <a:normAutofit fontScale="90000"/>
          </a:bodyPr>
          <a:lstStyle/>
          <a:p>
            <a:pPr fontAlgn="auto">
              <a:spcAft>
                <a:spcPts val="0"/>
              </a:spcAft>
              <a:defRPr/>
            </a:pPr>
            <a:r>
              <a:rPr lang="fr-CA" u="sng">
                <a:solidFill>
                  <a:schemeClr val="tx1">
                    <a:lumMod val="75000"/>
                    <a:lumOff val="25000"/>
                  </a:schemeClr>
                </a:solidFill>
                <a:latin typeface="Century Gothic" panose="020B0502020202020204" pitchFamily="34" charset="0"/>
              </a:rPr>
              <a:t>A </a:t>
            </a:r>
            <a:r>
              <a:rPr lang="fr-CA" u="sng" err="1">
                <a:solidFill>
                  <a:schemeClr val="tx1">
                    <a:lumMod val="75000"/>
                    <a:lumOff val="25000"/>
                  </a:schemeClr>
                </a:solidFill>
                <a:latin typeface="Century Gothic" panose="020B0502020202020204" pitchFamily="34" charset="0"/>
              </a:rPr>
              <a:t>typical</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day</a:t>
            </a:r>
            <a:r>
              <a:rPr lang="fr-CA" u="sng">
                <a:solidFill>
                  <a:schemeClr val="tx1">
                    <a:lumMod val="75000"/>
                    <a:lumOff val="25000"/>
                  </a:schemeClr>
                </a:solidFill>
                <a:latin typeface="Century Gothic" panose="020B0502020202020204" pitchFamily="34" charset="0"/>
              </a:rPr>
              <a:t> in the EYFS</a:t>
            </a:r>
          </a:p>
        </p:txBody>
      </p:sp>
      <p:sp>
        <p:nvSpPr>
          <p:cNvPr id="6" name="Content Placeholder 2"/>
          <p:cNvSpPr>
            <a:spLocks noGrp="1"/>
          </p:cNvSpPr>
          <p:nvPr>
            <p:ph idx="1"/>
          </p:nvPr>
        </p:nvSpPr>
        <p:spPr>
          <a:xfrm>
            <a:off x="468313" y="1052513"/>
            <a:ext cx="7713662" cy="4525962"/>
          </a:xfrm>
        </p:spPr>
        <p:txBody>
          <a:bodyPr/>
          <a:lstStyle/>
          <a:p>
            <a:r>
              <a:rPr lang="en-US" sz="2400">
                <a:latin typeface="Century Gothic" panose="020B0502020202020204" pitchFamily="34" charset="0"/>
              </a:rPr>
              <a:t>The Wider Curriculum + Continuous Provision </a:t>
            </a:r>
            <a:endParaRPr lang="en-US" sz="2400" b="1">
              <a:latin typeface="Century Gothic" panose="020B0502020202020204" pitchFamily="34"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2081" y="2096442"/>
            <a:ext cx="2500743" cy="3372811"/>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9588" y="1421493"/>
            <a:ext cx="3086882" cy="2315163"/>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889" y="2050251"/>
            <a:ext cx="2476522" cy="3348869"/>
          </a:xfrm>
          <a:prstGeom prst="rect">
            <a:avLst/>
          </a:prstGeom>
        </p:spPr>
      </p:pic>
      <p:pic>
        <p:nvPicPr>
          <p:cNvPr id="5" name="Picture 4"/>
          <p:cNvPicPr>
            <a:picLocks noChangeAspect="1"/>
          </p:cNvPicPr>
          <p:nvPr/>
        </p:nvPicPr>
        <p:blipFill>
          <a:blip r:embed="rId5"/>
          <a:stretch>
            <a:fillRect/>
          </a:stretch>
        </p:blipFill>
        <p:spPr>
          <a:xfrm>
            <a:off x="3123184" y="3936266"/>
            <a:ext cx="3088752" cy="2413499"/>
          </a:xfrm>
          <a:prstGeom prst="rect">
            <a:avLst/>
          </a:prstGeom>
        </p:spPr>
      </p:pic>
    </p:spTree>
    <p:extLst>
      <p:ext uri="{BB962C8B-B14F-4D97-AF65-F5344CB8AC3E}">
        <p14:creationId xmlns:p14="http://schemas.microsoft.com/office/powerpoint/2010/main" val="1235443239"/>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43608" y="0"/>
            <a:ext cx="6329362" cy="1143000"/>
          </a:xfrm>
        </p:spPr>
        <p:txBody>
          <a:bodyPr rtlCol="0">
            <a:normAutofit fontScale="90000"/>
          </a:bodyPr>
          <a:lstStyle/>
          <a:p>
            <a:pPr fontAlgn="auto">
              <a:spcAft>
                <a:spcPts val="0"/>
              </a:spcAft>
              <a:defRPr/>
            </a:pPr>
            <a:r>
              <a:rPr lang="fr-CA" u="sng">
                <a:solidFill>
                  <a:schemeClr val="tx1">
                    <a:lumMod val="75000"/>
                    <a:lumOff val="25000"/>
                  </a:schemeClr>
                </a:solidFill>
                <a:latin typeface="Century Gothic" panose="020B0502020202020204" pitchFamily="34" charset="0"/>
              </a:rPr>
              <a:t>A </a:t>
            </a:r>
            <a:r>
              <a:rPr lang="fr-CA" u="sng" err="1">
                <a:solidFill>
                  <a:schemeClr val="tx1">
                    <a:lumMod val="75000"/>
                    <a:lumOff val="25000"/>
                  </a:schemeClr>
                </a:solidFill>
                <a:latin typeface="Century Gothic" panose="020B0502020202020204" pitchFamily="34" charset="0"/>
              </a:rPr>
              <a:t>typical</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day</a:t>
            </a:r>
            <a:r>
              <a:rPr lang="fr-CA" u="sng">
                <a:solidFill>
                  <a:schemeClr val="tx1">
                    <a:lumMod val="75000"/>
                    <a:lumOff val="25000"/>
                  </a:schemeClr>
                </a:solidFill>
                <a:latin typeface="Century Gothic" panose="020B0502020202020204" pitchFamily="34" charset="0"/>
              </a:rPr>
              <a:t> in the EYFS</a:t>
            </a:r>
          </a:p>
        </p:txBody>
      </p:sp>
      <p:sp>
        <p:nvSpPr>
          <p:cNvPr id="6" name="Content Placeholder 2"/>
          <p:cNvSpPr>
            <a:spLocks noGrp="1"/>
          </p:cNvSpPr>
          <p:nvPr>
            <p:ph idx="1"/>
          </p:nvPr>
        </p:nvSpPr>
        <p:spPr>
          <a:xfrm>
            <a:off x="468313" y="1052513"/>
            <a:ext cx="7713662" cy="4525962"/>
          </a:xfrm>
        </p:spPr>
        <p:txBody>
          <a:bodyPr/>
          <a:lstStyle/>
          <a:p>
            <a:r>
              <a:rPr lang="en-US" sz="2400">
                <a:latin typeface="Century Gothic" panose="020B0502020202020204" pitchFamily="34" charset="0"/>
              </a:rPr>
              <a:t>Free-flow access to the outdoor area during Continuous Provision.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988714">
            <a:off x="413300" y="2096793"/>
            <a:ext cx="3305198" cy="2478898"/>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69240">
            <a:off x="5704592" y="3578787"/>
            <a:ext cx="3236132" cy="2417618"/>
          </a:xfrm>
          <a:prstGeom prst="rect">
            <a:avLst/>
          </a:prstGeom>
        </p:spPr>
      </p:pic>
      <p:pic>
        <p:nvPicPr>
          <p:cNvPr id="4" name="Picture 3"/>
          <p:cNvPicPr>
            <a:picLocks noChangeAspect="1"/>
          </p:cNvPicPr>
          <p:nvPr/>
        </p:nvPicPr>
        <p:blipFill>
          <a:blip r:embed="rId4"/>
          <a:stretch>
            <a:fillRect/>
          </a:stretch>
        </p:blipFill>
        <p:spPr>
          <a:xfrm>
            <a:off x="3407446" y="2532129"/>
            <a:ext cx="2372941" cy="3489619"/>
          </a:xfrm>
          <a:prstGeom prst="rect">
            <a:avLst/>
          </a:prstGeom>
        </p:spPr>
      </p:pic>
    </p:spTree>
    <p:extLst>
      <p:ext uri="{BB962C8B-B14F-4D97-AF65-F5344CB8AC3E}">
        <p14:creationId xmlns:p14="http://schemas.microsoft.com/office/powerpoint/2010/main" val="1639434253"/>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5616" y="10923"/>
            <a:ext cx="6329362" cy="1143000"/>
          </a:xfrm>
        </p:spPr>
        <p:txBody>
          <a:bodyPr rtlCol="0">
            <a:normAutofit fontScale="90000"/>
          </a:bodyPr>
          <a:lstStyle/>
          <a:p>
            <a:pPr fontAlgn="auto">
              <a:spcAft>
                <a:spcPts val="0"/>
              </a:spcAft>
              <a:defRPr/>
            </a:pPr>
            <a:r>
              <a:rPr lang="fr-CA" u="sng">
                <a:solidFill>
                  <a:schemeClr val="tx1">
                    <a:lumMod val="75000"/>
                    <a:lumOff val="25000"/>
                  </a:schemeClr>
                </a:solidFill>
                <a:latin typeface="Century Gothic" panose="020B0502020202020204" pitchFamily="34" charset="0"/>
              </a:rPr>
              <a:t>A </a:t>
            </a:r>
            <a:r>
              <a:rPr lang="fr-CA" u="sng" err="1">
                <a:solidFill>
                  <a:schemeClr val="tx1">
                    <a:lumMod val="75000"/>
                    <a:lumOff val="25000"/>
                  </a:schemeClr>
                </a:solidFill>
                <a:latin typeface="Century Gothic" panose="020B0502020202020204" pitchFamily="34" charset="0"/>
              </a:rPr>
              <a:t>typical</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day</a:t>
            </a:r>
            <a:r>
              <a:rPr lang="fr-CA" u="sng">
                <a:solidFill>
                  <a:schemeClr val="tx1">
                    <a:lumMod val="75000"/>
                    <a:lumOff val="25000"/>
                  </a:schemeClr>
                </a:solidFill>
                <a:latin typeface="Century Gothic" panose="020B0502020202020204" pitchFamily="34" charset="0"/>
              </a:rPr>
              <a:t> in the EYFS</a:t>
            </a:r>
          </a:p>
        </p:txBody>
      </p:sp>
      <p:sp>
        <p:nvSpPr>
          <p:cNvPr id="6" name="Content Placeholder 2"/>
          <p:cNvSpPr>
            <a:spLocks noGrp="1"/>
          </p:cNvSpPr>
          <p:nvPr>
            <p:ph idx="1"/>
          </p:nvPr>
        </p:nvSpPr>
        <p:spPr>
          <a:xfrm>
            <a:off x="423466" y="1107453"/>
            <a:ext cx="7713662" cy="4525962"/>
          </a:xfrm>
        </p:spPr>
        <p:txBody>
          <a:bodyPr/>
          <a:lstStyle/>
          <a:p>
            <a:r>
              <a:rPr lang="en-US" sz="2400">
                <a:latin typeface="Century Gothic" panose="020B0502020202020204" pitchFamily="34" charset="0"/>
              </a:rPr>
              <a:t>Story</a:t>
            </a:r>
            <a:r>
              <a:rPr lang="en-US" sz="2400" b="1" i="1">
                <a:latin typeface="Century Gothic" panose="020B0502020202020204" pitchFamily="34" charset="0"/>
              </a:rPr>
              <a:t> </a:t>
            </a:r>
            <a:r>
              <a:rPr lang="en-US" sz="2400">
                <a:latin typeface="Century Gothic" panose="020B0502020202020204" pitchFamily="34" charset="0"/>
              </a:rPr>
              <a:t>Time </a:t>
            </a:r>
          </a:p>
          <a:p>
            <a:r>
              <a:rPr lang="en-US" sz="2400">
                <a:latin typeface="Century Gothic" panose="020B0502020202020204" pitchFamily="34" charset="0"/>
              </a:rPr>
              <a:t>Golden</a:t>
            </a:r>
            <a:r>
              <a:rPr lang="en-US" sz="2400" b="1" i="1">
                <a:latin typeface="Century Gothic" panose="020B0502020202020204" pitchFamily="34" charset="0"/>
              </a:rPr>
              <a:t> </a:t>
            </a:r>
            <a:r>
              <a:rPr lang="en-US" sz="2400">
                <a:latin typeface="Century Gothic" panose="020B0502020202020204" pitchFamily="34" charset="0"/>
              </a:rPr>
              <a:t>Time </a:t>
            </a:r>
          </a:p>
          <a:p>
            <a:r>
              <a:rPr lang="en-US" sz="2400">
                <a:latin typeface="Century Gothic" panose="020B0502020202020204" pitchFamily="34" charset="0"/>
              </a:rPr>
              <a:t>Home time preparation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6596" y="2186662"/>
            <a:ext cx="3753222" cy="2814917"/>
          </a:xfrm>
          <a:prstGeom prst="rect">
            <a:avLst/>
          </a:prstGeom>
        </p:spPr>
      </p:pic>
      <p:pic>
        <p:nvPicPr>
          <p:cNvPr id="3" name="Picture 2"/>
          <p:cNvPicPr>
            <a:picLocks noChangeAspect="1"/>
          </p:cNvPicPr>
          <p:nvPr/>
        </p:nvPicPr>
        <p:blipFill>
          <a:blip r:embed="rId3"/>
          <a:stretch>
            <a:fillRect/>
          </a:stretch>
        </p:blipFill>
        <p:spPr>
          <a:xfrm>
            <a:off x="179512" y="3645024"/>
            <a:ext cx="5128760" cy="2761640"/>
          </a:xfrm>
          <a:prstGeom prst="rect">
            <a:avLst/>
          </a:prstGeom>
        </p:spPr>
      </p:pic>
    </p:spTree>
    <p:extLst>
      <p:ext uri="{BB962C8B-B14F-4D97-AF65-F5344CB8AC3E}">
        <p14:creationId xmlns:p14="http://schemas.microsoft.com/office/powerpoint/2010/main" val="1942135411"/>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5616" y="10923"/>
            <a:ext cx="6329362" cy="1143000"/>
          </a:xfrm>
        </p:spPr>
        <p:txBody>
          <a:bodyPr rtlCol="0">
            <a:normAutofit fontScale="90000"/>
          </a:bodyPr>
          <a:lstStyle/>
          <a:p>
            <a:pPr fontAlgn="auto">
              <a:spcAft>
                <a:spcPts val="0"/>
              </a:spcAft>
              <a:defRPr/>
            </a:pPr>
            <a:r>
              <a:rPr lang="fr-CA" u="sng">
                <a:solidFill>
                  <a:schemeClr val="tx1">
                    <a:lumMod val="75000"/>
                    <a:lumOff val="25000"/>
                  </a:schemeClr>
                </a:solidFill>
                <a:latin typeface="Century Gothic" panose="020B0502020202020204" pitchFamily="34" charset="0"/>
              </a:rPr>
              <a:t>A </a:t>
            </a:r>
            <a:r>
              <a:rPr lang="fr-CA" u="sng" err="1">
                <a:solidFill>
                  <a:schemeClr val="tx1">
                    <a:lumMod val="75000"/>
                    <a:lumOff val="25000"/>
                  </a:schemeClr>
                </a:solidFill>
                <a:latin typeface="Century Gothic" panose="020B0502020202020204" pitchFamily="34" charset="0"/>
              </a:rPr>
              <a:t>typical</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day</a:t>
            </a:r>
            <a:r>
              <a:rPr lang="fr-CA" u="sng">
                <a:solidFill>
                  <a:schemeClr val="tx1">
                    <a:lumMod val="75000"/>
                    <a:lumOff val="25000"/>
                  </a:schemeClr>
                </a:solidFill>
                <a:latin typeface="Century Gothic" panose="020B0502020202020204" pitchFamily="34" charset="0"/>
              </a:rPr>
              <a:t> in the EYFS</a:t>
            </a:r>
          </a:p>
        </p:txBody>
      </p:sp>
      <p:sp>
        <p:nvSpPr>
          <p:cNvPr id="6" name="Content Placeholder 2"/>
          <p:cNvSpPr>
            <a:spLocks noGrp="1"/>
          </p:cNvSpPr>
          <p:nvPr>
            <p:ph idx="1"/>
          </p:nvPr>
        </p:nvSpPr>
        <p:spPr>
          <a:xfrm>
            <a:off x="468313" y="1052513"/>
            <a:ext cx="7713662" cy="4525962"/>
          </a:xfrm>
        </p:spPr>
        <p:txBody>
          <a:bodyPr/>
          <a:lstStyle/>
          <a:p>
            <a:r>
              <a:rPr lang="en-US" sz="2400">
                <a:latin typeface="Century Gothic" panose="020B0502020202020204" pitchFamily="34" charset="0"/>
              </a:rPr>
              <a:t>P.E (Twice a week)</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1412776"/>
            <a:ext cx="3528392" cy="472396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1542069"/>
            <a:ext cx="3836035" cy="2877026"/>
          </a:xfrm>
          <a:prstGeom prst="rect">
            <a:avLst/>
          </a:prstGeom>
        </p:spPr>
      </p:pic>
    </p:spTree>
    <p:extLst>
      <p:ext uri="{BB962C8B-B14F-4D97-AF65-F5344CB8AC3E}">
        <p14:creationId xmlns:p14="http://schemas.microsoft.com/office/powerpoint/2010/main" val="1951819115"/>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5616" y="10923"/>
            <a:ext cx="7416824" cy="1143000"/>
          </a:xfrm>
        </p:spPr>
        <p:txBody>
          <a:bodyPr rtlCol="0">
            <a:normAutofit fontScale="90000"/>
          </a:bodyPr>
          <a:lstStyle/>
          <a:p>
            <a:pPr fontAlgn="auto">
              <a:spcAft>
                <a:spcPts val="0"/>
              </a:spcAft>
              <a:defRPr/>
            </a:pPr>
            <a:r>
              <a:rPr lang="fr-CA" u="sng" err="1">
                <a:solidFill>
                  <a:schemeClr val="tx1">
                    <a:lumMod val="75000"/>
                    <a:lumOff val="25000"/>
                  </a:schemeClr>
                </a:solidFill>
                <a:latin typeface="Century Gothic" panose="020B0502020202020204" pitchFamily="34" charset="0"/>
              </a:rPr>
              <a:t>Assembly</a:t>
            </a:r>
            <a:r>
              <a:rPr lang="fr-CA" u="sng">
                <a:solidFill>
                  <a:schemeClr val="tx1">
                    <a:lumMod val="75000"/>
                    <a:lumOff val="25000"/>
                  </a:schemeClr>
                </a:solidFill>
                <a:latin typeface="Century Gothic" panose="020B0502020202020204" pitchFamily="34" charset="0"/>
              </a:rPr>
              <a:t>/Collective </a:t>
            </a:r>
            <a:r>
              <a:rPr lang="fr-CA" u="sng" err="1">
                <a:solidFill>
                  <a:schemeClr val="tx1">
                    <a:lumMod val="75000"/>
                    <a:lumOff val="25000"/>
                  </a:schemeClr>
                </a:solidFill>
                <a:latin typeface="Century Gothic" panose="020B0502020202020204" pitchFamily="34" charset="0"/>
              </a:rPr>
              <a:t>Worship</a:t>
            </a:r>
            <a:endParaRPr lang="fr-CA" u="sng">
              <a:solidFill>
                <a:schemeClr val="tx1">
                  <a:lumMod val="75000"/>
                  <a:lumOff val="25000"/>
                </a:schemeClr>
              </a:solidFill>
              <a:latin typeface="Century Gothic" panose="020B0502020202020204" pitchFamily="34" charset="0"/>
            </a:endParaRPr>
          </a:p>
        </p:txBody>
      </p:sp>
      <p:sp>
        <p:nvSpPr>
          <p:cNvPr id="6" name="Content Placeholder 2"/>
          <p:cNvSpPr>
            <a:spLocks noGrp="1"/>
          </p:cNvSpPr>
          <p:nvPr>
            <p:ph idx="1"/>
          </p:nvPr>
        </p:nvSpPr>
        <p:spPr>
          <a:xfrm>
            <a:off x="611560" y="1556792"/>
            <a:ext cx="7713662" cy="3528392"/>
          </a:xfrm>
        </p:spPr>
        <p:txBody>
          <a:bodyPr/>
          <a:lstStyle/>
          <a:p>
            <a:r>
              <a:rPr lang="en-US" sz="2400">
                <a:latin typeface="Century Gothic" panose="020B0502020202020204" pitchFamily="34" charset="0"/>
              </a:rPr>
              <a:t>Collective Worship takes places within the Early Years setting in Terms 1 and 2.</a:t>
            </a:r>
          </a:p>
          <a:p>
            <a:endParaRPr lang="en-US" sz="2400">
              <a:latin typeface="Century Gothic" panose="020B0502020202020204" pitchFamily="34" charset="0"/>
            </a:endParaRPr>
          </a:p>
          <a:p>
            <a:r>
              <a:rPr lang="en-US" sz="2400">
                <a:latin typeface="Century Gothic" panose="020B0502020202020204" pitchFamily="34" charset="0"/>
              </a:rPr>
              <a:t>Reception children then join the rest of the school for an additional three sessions per week in January</a:t>
            </a:r>
            <a:r>
              <a:rPr lang="en-US" sz="2400"/>
              <a:t>. </a:t>
            </a:r>
          </a:p>
          <a:p>
            <a:endParaRPr lang="en-US" sz="2400">
              <a:latin typeface="Century Gothic" panose="020B0502020202020204" pitchFamily="34" charset="0"/>
            </a:endParaRPr>
          </a:p>
        </p:txBody>
      </p:sp>
    </p:spTree>
    <p:extLst>
      <p:ext uri="{BB962C8B-B14F-4D97-AF65-F5344CB8AC3E}">
        <p14:creationId xmlns:p14="http://schemas.microsoft.com/office/powerpoint/2010/main" val="515705579"/>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79712" y="274638"/>
            <a:ext cx="6329362" cy="1143000"/>
          </a:xfrm>
        </p:spPr>
        <p:txBody>
          <a:bodyPr rtlCol="0">
            <a:normAutofit fontScale="90000"/>
          </a:bodyPr>
          <a:lstStyle/>
          <a:p>
            <a:pPr algn="l" fontAlgn="auto">
              <a:spcAft>
                <a:spcPts val="0"/>
              </a:spcAft>
              <a:defRPr/>
            </a:pPr>
            <a:r>
              <a:rPr lang="fr-CA" u="sng" err="1">
                <a:solidFill>
                  <a:schemeClr val="tx1">
                    <a:lumMod val="75000"/>
                    <a:lumOff val="25000"/>
                  </a:schemeClr>
                </a:solidFill>
                <a:latin typeface="Century Gothic" panose="020B0502020202020204" pitchFamily="34" charset="0"/>
              </a:rPr>
              <a:t>What</a:t>
            </a:r>
            <a:r>
              <a:rPr lang="fr-CA" u="sng">
                <a:solidFill>
                  <a:schemeClr val="tx1">
                    <a:lumMod val="75000"/>
                    <a:lumOff val="25000"/>
                  </a:schemeClr>
                </a:solidFill>
                <a:latin typeface="Century Gothic" panose="020B0502020202020204" pitchFamily="34" charset="0"/>
              </a:rPr>
              <a:t> </a:t>
            </a:r>
            <a:r>
              <a:rPr lang="fr-CA" u="sng" err="1">
                <a:solidFill>
                  <a:schemeClr val="tx1">
                    <a:lumMod val="75000"/>
                    <a:lumOff val="25000"/>
                  </a:schemeClr>
                </a:solidFill>
                <a:latin typeface="Century Gothic" panose="020B0502020202020204" pitchFamily="34" charset="0"/>
              </a:rPr>
              <a:t>shall</a:t>
            </a:r>
            <a:r>
              <a:rPr lang="fr-CA" u="sng">
                <a:solidFill>
                  <a:schemeClr val="tx1">
                    <a:lumMod val="75000"/>
                    <a:lumOff val="25000"/>
                  </a:schemeClr>
                </a:solidFill>
                <a:latin typeface="Century Gothic" panose="020B0502020202020204" pitchFamily="34" charset="0"/>
              </a:rPr>
              <a:t> I do </a:t>
            </a:r>
            <a:r>
              <a:rPr lang="fr-CA" u="sng" err="1">
                <a:solidFill>
                  <a:schemeClr val="tx1">
                    <a:lumMod val="75000"/>
                    <a:lumOff val="25000"/>
                  </a:schemeClr>
                </a:solidFill>
                <a:latin typeface="Century Gothic" panose="020B0502020202020204" pitchFamily="34" charset="0"/>
              </a:rPr>
              <a:t>now</a:t>
            </a:r>
            <a:r>
              <a:rPr lang="fr-CA" u="sng">
                <a:solidFill>
                  <a:schemeClr val="tx1">
                    <a:lumMod val="75000"/>
                    <a:lumOff val="25000"/>
                  </a:schemeClr>
                </a:solidFill>
                <a:latin typeface="Century Gothic" panose="020B0502020202020204" pitchFamily="34" charset="0"/>
              </a:rPr>
              <a:t>?</a:t>
            </a:r>
            <a:r>
              <a:rPr lang="en-GB" u="sng"/>
              <a:t/>
            </a:r>
            <a:br>
              <a:rPr lang="en-GB" u="sng"/>
            </a:br>
            <a:endParaRPr lang="fr-CA">
              <a:solidFill>
                <a:schemeClr val="tx1">
                  <a:lumMod val="75000"/>
                  <a:lumOff val="25000"/>
                </a:schemeClr>
              </a:solidFill>
            </a:endParaRPr>
          </a:p>
        </p:txBody>
      </p:sp>
      <p:sp>
        <p:nvSpPr>
          <p:cNvPr id="3" name="Espace réservé du contenu 2"/>
          <p:cNvSpPr>
            <a:spLocks noGrp="1"/>
          </p:cNvSpPr>
          <p:nvPr>
            <p:ph idx="1"/>
          </p:nvPr>
        </p:nvSpPr>
        <p:spPr>
          <a:xfrm>
            <a:off x="323528" y="1052736"/>
            <a:ext cx="8280920" cy="5175150"/>
          </a:xfrm>
        </p:spPr>
        <p:txBody>
          <a:bodyPr rtlCol="0">
            <a:normAutofit lnSpcReduction="10000"/>
          </a:bodyPr>
          <a:lstStyle/>
          <a:p>
            <a:pPr>
              <a:buFont typeface="Wingdings" pitchFamily="2" charset="2"/>
              <a:buChar char="ü"/>
              <a:defRPr/>
            </a:pPr>
            <a:r>
              <a:rPr lang="en-GB" sz="2600">
                <a:latin typeface="Century Gothic" panose="020B0502020202020204" pitchFamily="34" charset="0"/>
              </a:rPr>
              <a:t>Complete and hand back admissions form and consent forms once you receive them.</a:t>
            </a:r>
          </a:p>
          <a:p>
            <a:pPr>
              <a:buFont typeface="Wingdings" pitchFamily="2" charset="2"/>
              <a:buChar char="ü"/>
              <a:defRPr/>
            </a:pPr>
            <a:r>
              <a:rPr lang="en-GB" sz="2600">
                <a:latin typeface="Century Gothic" panose="020B0502020202020204" pitchFamily="34" charset="0"/>
              </a:rPr>
              <a:t>Please let us know of any important medical information/allergies. </a:t>
            </a:r>
          </a:p>
          <a:p>
            <a:pPr>
              <a:buFont typeface="Wingdings" pitchFamily="2" charset="2"/>
              <a:buChar char="ü"/>
              <a:defRPr/>
            </a:pPr>
            <a:r>
              <a:rPr lang="en-US" sz="2600">
                <a:latin typeface="Century Gothic" panose="020B0502020202020204" pitchFamily="34" charset="0"/>
              </a:rPr>
              <a:t>Present your child’s birth certificate. </a:t>
            </a:r>
            <a:endParaRPr lang="en-GB" sz="2600">
              <a:latin typeface="Century Gothic" panose="020B0502020202020204" pitchFamily="34" charset="0"/>
            </a:endParaRPr>
          </a:p>
          <a:p>
            <a:pPr>
              <a:buFont typeface="Wingdings" pitchFamily="2" charset="2"/>
              <a:buChar char="ü"/>
              <a:defRPr/>
            </a:pPr>
            <a:r>
              <a:rPr lang="en-GB" sz="2600">
                <a:latin typeface="Century Gothic" panose="020B0502020202020204" pitchFamily="34" charset="0"/>
              </a:rPr>
              <a:t>Make an appointment for a home visit. </a:t>
            </a:r>
          </a:p>
          <a:p>
            <a:pPr>
              <a:buFont typeface="Wingdings" pitchFamily="2" charset="2"/>
              <a:buChar char="ü"/>
              <a:defRPr/>
            </a:pPr>
            <a:r>
              <a:rPr lang="en-GB" sz="2600">
                <a:latin typeface="Century Gothic" panose="020B0502020202020204" pitchFamily="34" charset="0"/>
              </a:rPr>
              <a:t>Take a look at our uniform on the </a:t>
            </a:r>
            <a:r>
              <a:rPr lang="en-GB" sz="2600" b="1" u="sng">
                <a:solidFill>
                  <a:srgbClr val="9900CC"/>
                </a:solidFill>
                <a:latin typeface="Century Gothic" panose="020B0502020202020204" pitchFamily="34" charset="0"/>
              </a:rPr>
              <a:t>Uniform Direct </a:t>
            </a:r>
            <a:r>
              <a:rPr lang="en-GB" sz="2600">
                <a:latin typeface="Century Gothic" panose="020B0502020202020204" pitchFamily="34" charset="0"/>
              </a:rPr>
              <a:t>website (best to order in July)</a:t>
            </a:r>
          </a:p>
          <a:p>
            <a:pPr>
              <a:buFont typeface="Wingdings" pitchFamily="2" charset="2"/>
              <a:buChar char="ü"/>
              <a:defRPr/>
            </a:pPr>
            <a:r>
              <a:rPr lang="en-GB" sz="2600">
                <a:latin typeface="Century Gothic" panose="020B0502020202020204" pitchFamily="34" charset="0"/>
              </a:rPr>
              <a:t>Keep checking emails for any further information </a:t>
            </a:r>
            <a:r>
              <a:rPr lang="en-GB" sz="2600" err="1">
                <a:latin typeface="Century Gothic" panose="020B0502020202020204" pitchFamily="34" charset="0"/>
              </a:rPr>
              <a:t>e.g</a:t>
            </a:r>
            <a:r>
              <a:rPr lang="en-GB" sz="2600">
                <a:latin typeface="Century Gothic" panose="020B0502020202020204" pitchFamily="34" charset="0"/>
              </a:rPr>
              <a:t> class, tower team.</a:t>
            </a:r>
          </a:p>
          <a:p>
            <a:pPr>
              <a:buFont typeface="Wingdings" pitchFamily="2" charset="2"/>
              <a:buChar char="ü"/>
              <a:defRPr/>
            </a:pPr>
            <a:r>
              <a:rPr lang="en-GB" sz="2600" err="1">
                <a:latin typeface="Century Gothic" panose="020B0502020202020204" pitchFamily="34" charset="0"/>
              </a:rPr>
              <a:t>SSpeak</a:t>
            </a:r>
            <a:r>
              <a:rPr lang="en-GB" sz="2600">
                <a:latin typeface="Century Gothic" panose="020B0502020202020204" pitchFamily="34" charset="0"/>
              </a:rPr>
              <a:t> to Club House if you require before and after school childcare. </a:t>
            </a:r>
          </a:p>
          <a:p>
            <a:pPr marL="0" indent="0" fontAlgn="auto">
              <a:spcAft>
                <a:spcPts val="0"/>
              </a:spcAft>
              <a:buNone/>
              <a:defRPr/>
            </a:pPr>
            <a:endParaRPr lang="fr-CA">
              <a:solidFill>
                <a:schemeClr val="tx1">
                  <a:lumMod val="75000"/>
                  <a:lumOff val="25000"/>
                </a:schemeClr>
              </a:solidFill>
            </a:endParaRPr>
          </a:p>
        </p:txBody>
      </p:sp>
    </p:spTree>
    <p:extLst>
      <p:ext uri="{BB962C8B-B14F-4D97-AF65-F5344CB8AC3E}">
        <p14:creationId xmlns:p14="http://schemas.microsoft.com/office/powerpoint/2010/main" val="1459245526"/>
      </p:ext>
    </p:extLst>
  </p:cSld>
  <p:clrMapOvr>
    <a:masterClrMapping/>
  </p:clrMapOvr>
  <p:transition>
    <p:wipe dir="r"/>
  </p:transition>
</p:sld>
</file>

<file path=ppt/theme/theme1.xml><?xml version="1.0" encoding="utf-8"?>
<a:theme xmlns:a="http://schemas.openxmlformats.org/drawingml/2006/main" name="Chalk board powerpoint template">
  <a:themeElements>
    <a:clrScheme name="">
      <a:dk1>
        <a:srgbClr val="B3CCE6"/>
      </a:dk1>
      <a:lt1>
        <a:srgbClr val="FFFFFF"/>
      </a:lt1>
      <a:dk2>
        <a:srgbClr val="6698CC"/>
      </a:dk2>
      <a:lt2>
        <a:srgbClr val="2E4C6B"/>
      </a:lt2>
      <a:accent1>
        <a:srgbClr val="336599"/>
      </a:accent1>
      <a:accent2>
        <a:srgbClr val="2E4C6B"/>
      </a:accent2>
      <a:accent3>
        <a:srgbClr val="B8CAE2"/>
      </a:accent3>
      <a:accent4>
        <a:srgbClr val="DADADA"/>
      </a:accent4>
      <a:accent5>
        <a:srgbClr val="ADB8CA"/>
      </a:accent5>
      <a:accent6>
        <a:srgbClr val="294460"/>
      </a:accent6>
      <a:hlink>
        <a:srgbClr val="4986C3"/>
      </a:hlink>
      <a:folHlink>
        <a:srgbClr val="0066FF"/>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8E8AB4"/>
        </a:dk1>
        <a:lt1>
          <a:srgbClr val="F8F8F8"/>
        </a:lt1>
        <a:dk2>
          <a:srgbClr val="5D5888"/>
        </a:dk2>
        <a:lt2>
          <a:srgbClr val="FFFFFF"/>
        </a:lt2>
        <a:accent1>
          <a:srgbClr val="191077"/>
        </a:accent1>
        <a:accent2>
          <a:srgbClr val="BC0606"/>
        </a:accent2>
        <a:accent3>
          <a:srgbClr val="B6B4C3"/>
        </a:accent3>
        <a:accent4>
          <a:srgbClr val="D4D4D4"/>
        </a:accent4>
        <a:accent5>
          <a:srgbClr val="ABAABD"/>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4">
        <a:dk1>
          <a:srgbClr val="8E8AB4"/>
        </a:dk1>
        <a:lt1>
          <a:srgbClr val="F8F8F8"/>
        </a:lt1>
        <a:dk2>
          <a:srgbClr val="5D5888"/>
        </a:dk2>
        <a:lt2>
          <a:srgbClr val="FFFFFF"/>
        </a:lt2>
        <a:accent1>
          <a:srgbClr val="FFFFFF"/>
        </a:accent1>
        <a:accent2>
          <a:srgbClr val="BC0606"/>
        </a:accent2>
        <a:accent3>
          <a:srgbClr val="B6B4C3"/>
        </a:accent3>
        <a:accent4>
          <a:srgbClr val="D4D4D4"/>
        </a:accent4>
        <a:accent5>
          <a:srgbClr val="FFFFFF"/>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5">
        <a:dk1>
          <a:srgbClr val="8E8AB4"/>
        </a:dk1>
        <a:lt1>
          <a:srgbClr val="F8F8F8"/>
        </a:lt1>
        <a:dk2>
          <a:srgbClr val="5D5888"/>
        </a:dk2>
        <a:lt2>
          <a:srgbClr val="FFFFFF"/>
        </a:lt2>
        <a:accent1>
          <a:srgbClr val="5D5888"/>
        </a:accent1>
        <a:accent2>
          <a:srgbClr val="BC0606"/>
        </a:accent2>
        <a:accent3>
          <a:srgbClr val="B6B4C3"/>
        </a:accent3>
        <a:accent4>
          <a:srgbClr val="D4D4D4"/>
        </a:accent4>
        <a:accent5>
          <a:srgbClr val="B6B4C3"/>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
      <a:clrScheme name="Default Design 16">
        <a:dk1>
          <a:srgbClr val="8E8AB4"/>
        </a:dk1>
        <a:lt1>
          <a:srgbClr val="F8F8F8"/>
        </a:lt1>
        <a:dk2>
          <a:srgbClr val="5D5888"/>
        </a:dk2>
        <a:lt2>
          <a:srgbClr val="463F83"/>
        </a:lt2>
        <a:accent1>
          <a:srgbClr val="5D5888"/>
        </a:accent1>
        <a:accent2>
          <a:srgbClr val="BC0606"/>
        </a:accent2>
        <a:accent3>
          <a:srgbClr val="B6B4C3"/>
        </a:accent3>
        <a:accent4>
          <a:srgbClr val="D4D4D4"/>
        </a:accent4>
        <a:accent5>
          <a:srgbClr val="B6B4C3"/>
        </a:accent5>
        <a:accent6>
          <a:srgbClr val="AA0505"/>
        </a:accent6>
        <a:hlink>
          <a:srgbClr val="FF9933"/>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fc1bfc-8967-4fa5-9e72-510290019590" xsi:nil="true"/>
    <lcf76f155ced4ddcb4097134ff3c332f xmlns="67f6c334-ff38-4ccc-8e98-2ea2994c0cf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34FCB5C8F77304ABC660FD8DEBF8DF5" ma:contentTypeVersion="16" ma:contentTypeDescription="Create a new document." ma:contentTypeScope="" ma:versionID="d8e89cc950a986e5a393e3f1d92909d5">
  <xsd:schema xmlns:xsd="http://www.w3.org/2001/XMLSchema" xmlns:xs="http://www.w3.org/2001/XMLSchema" xmlns:p="http://schemas.microsoft.com/office/2006/metadata/properties" xmlns:ns2="67f6c334-ff38-4ccc-8e98-2ea2994c0cf0" xmlns:ns3="030027e1-a2fb-40ec-b735-adb828266e74" xmlns:ns4="64fc1bfc-8967-4fa5-9e72-510290019590" targetNamespace="http://schemas.microsoft.com/office/2006/metadata/properties" ma:root="true" ma:fieldsID="1e210232b345d40f14ffc3c3e6c31f24" ns2:_="" ns3:_="" ns4:_="">
    <xsd:import namespace="67f6c334-ff38-4ccc-8e98-2ea2994c0cf0"/>
    <xsd:import namespace="030027e1-a2fb-40ec-b735-adb828266e74"/>
    <xsd:import namespace="64fc1bfc-8967-4fa5-9e72-5102900195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f6c334-ff38-4ccc-8e98-2ea2994c0c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a8f0d49-de92-476d-8bc1-83e989f976c2"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30027e1-a2fb-40ec-b735-adb828266e74"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4fc1bfc-8967-4fa5-9e72-510290019590"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1214c94-9fa6-4b22-8fbf-9ad10a1a6099}" ma:internalName="TaxCatchAll" ma:showField="CatchAllData" ma:web="64fc1bfc-8967-4fa5-9e72-51029001959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569487-95C6-42DE-B4CE-D07807EF723E}">
  <ds:schemaRefs>
    <ds:schemaRef ds:uri="030027e1-a2fb-40ec-b735-adb828266e74"/>
    <ds:schemaRef ds:uri="http://schemas.microsoft.com/office/infopath/2007/PartnerControls"/>
    <ds:schemaRef ds:uri="http://schemas.microsoft.com/office/2006/documentManagement/types"/>
    <ds:schemaRef ds:uri="http://www.w3.org/XML/1998/namespace"/>
    <ds:schemaRef ds:uri="http://schemas.openxmlformats.org/package/2006/metadata/core-properties"/>
    <ds:schemaRef ds:uri="http://schemas.microsoft.com/office/2006/metadata/properties"/>
    <ds:schemaRef ds:uri="64fc1bfc-8967-4fa5-9e72-510290019590"/>
    <ds:schemaRef ds:uri="67f6c334-ff38-4ccc-8e98-2ea2994c0cf0"/>
    <ds:schemaRef ds:uri="http://purl.org/dc/dcmitype/"/>
    <ds:schemaRef ds:uri="http://purl.org/dc/terms/"/>
    <ds:schemaRef ds:uri="http://purl.org/dc/elements/1.1/"/>
  </ds:schemaRefs>
</ds:datastoreItem>
</file>

<file path=customXml/itemProps2.xml><?xml version="1.0" encoding="utf-8"?>
<ds:datastoreItem xmlns:ds="http://schemas.openxmlformats.org/officeDocument/2006/customXml" ds:itemID="{3C641D0E-4EAC-48E9-8860-38610BDD946A}">
  <ds:schemaRefs>
    <ds:schemaRef ds:uri="http://schemas.microsoft.com/sharepoint/v3/contenttype/forms"/>
  </ds:schemaRefs>
</ds:datastoreItem>
</file>

<file path=customXml/itemProps3.xml><?xml version="1.0" encoding="utf-8"?>
<ds:datastoreItem xmlns:ds="http://schemas.openxmlformats.org/officeDocument/2006/customXml" ds:itemID="{7DFEE69A-06E9-4FF3-BDC6-9E37ECD33B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f6c334-ff38-4ccc-8e98-2ea2994c0cf0"/>
    <ds:schemaRef ds:uri="030027e1-a2fb-40ec-b735-adb828266e74"/>
    <ds:schemaRef ds:uri="64fc1bfc-8967-4fa5-9e72-5102900195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Chalk board powerpoint template</Template>
  <TotalTime>0</TotalTime>
  <Words>1654</Words>
  <Application>Microsoft Office PowerPoint</Application>
  <PresentationFormat>On-screen Show (4:3)</PresentationFormat>
  <Paragraphs>222</Paragraphs>
  <Slides>33</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ＭＳ Ｐゴシック</vt:lpstr>
      <vt:lpstr>Arial</vt:lpstr>
      <vt:lpstr>Calibri</vt:lpstr>
      <vt:lpstr>Century Gothic</vt:lpstr>
      <vt:lpstr>open-sans</vt:lpstr>
      <vt:lpstr>Wingdings</vt:lpstr>
      <vt:lpstr>Chalk board powerpoint template</vt:lpstr>
      <vt:lpstr>PowerPoint Presentation</vt:lpstr>
      <vt:lpstr>Welcome to Huntingtower Academy</vt:lpstr>
      <vt:lpstr>Important Dates  </vt:lpstr>
      <vt:lpstr>Academy Taster Session</vt:lpstr>
      <vt:lpstr>PowerPoint Presentation</vt:lpstr>
      <vt:lpstr>Home Visits</vt:lpstr>
      <vt:lpstr>Admissions Form  </vt:lpstr>
      <vt:lpstr>Permissions Consent Form  </vt:lpstr>
      <vt:lpstr>The Priory Contract</vt:lpstr>
      <vt:lpstr>Birth Certificate  </vt:lpstr>
      <vt:lpstr>Communication</vt:lpstr>
      <vt:lpstr>Communication</vt:lpstr>
      <vt:lpstr>Transition Visits/Staggered Intake</vt:lpstr>
      <vt:lpstr>Transition Visits/Staggered Intake</vt:lpstr>
      <vt:lpstr>Nurseries/Early Years Settings</vt:lpstr>
      <vt:lpstr>Uniform </vt:lpstr>
      <vt:lpstr>Uniform </vt:lpstr>
      <vt:lpstr>PowerPoint Presentation</vt:lpstr>
      <vt:lpstr>PowerPoint Presentation</vt:lpstr>
      <vt:lpstr>PowerPoint Presentation</vt:lpstr>
      <vt:lpstr>Lunch/Snacks</vt:lpstr>
      <vt:lpstr>Free School Meal application</vt:lpstr>
      <vt:lpstr>Before and After School Provision</vt:lpstr>
      <vt:lpstr>What shall I do now? </vt:lpstr>
      <vt:lpstr>A typical day in the EYFS</vt:lpstr>
      <vt:lpstr>A typical day in the EYFS</vt:lpstr>
      <vt:lpstr>A typical day in the EYFS</vt:lpstr>
      <vt:lpstr>A typical day in the EYFS</vt:lpstr>
      <vt:lpstr>A typical day in the EYFS</vt:lpstr>
      <vt:lpstr>A typical day in the EYFS</vt:lpstr>
      <vt:lpstr>A typical day in the EYFS</vt:lpstr>
      <vt:lpstr>Assembly/Collective Worship</vt:lpstr>
      <vt:lpstr>What shall I do now? </vt:lpstr>
    </vt:vector>
  </TitlesOfParts>
  <Company>GHFOO</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Huntingtower Community  Primary Academy</dc:title>
  <dc:creator>Donna Kightley</dc:creator>
  <cp:lastModifiedBy>Mrs C Durham</cp:lastModifiedBy>
  <cp:revision>1</cp:revision>
  <dcterms:created xsi:type="dcterms:W3CDTF">2013-04-30T12:18:54Z</dcterms:created>
  <dcterms:modified xsi:type="dcterms:W3CDTF">2023-05-24T09:26:43Z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TC103814939990</vt:lpwstr>
  </property>
  <property fmtid="{D5CDD505-2E9C-101B-9397-08002B2CF9AE}" pid="3" name="ContentTypeId">
    <vt:lpwstr>0x010100634FCB5C8F77304ABC660FD8DEBF8DF5</vt:lpwstr>
  </property>
  <property fmtid="{D5CDD505-2E9C-101B-9397-08002B2CF9AE}" pid="4" name="MediaServiceImageTags">
    <vt:lpwstr/>
  </property>
</Properties>
</file>